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2"/>
  </p:notesMasterIdLst>
  <p:handoutMasterIdLst>
    <p:handoutMasterId r:id="rId73"/>
  </p:handoutMasterIdLst>
  <p:sldIdLst>
    <p:sldId id="256" r:id="rId2"/>
    <p:sldId id="272" r:id="rId3"/>
    <p:sldId id="345" r:id="rId4"/>
    <p:sldId id="273" r:id="rId5"/>
    <p:sldId id="296" r:id="rId6"/>
    <p:sldId id="297" r:id="rId7"/>
    <p:sldId id="298" r:id="rId8"/>
    <p:sldId id="274" r:id="rId9"/>
    <p:sldId id="275" r:id="rId10"/>
    <p:sldId id="276" r:id="rId11"/>
    <p:sldId id="277" r:id="rId12"/>
    <p:sldId id="278" r:id="rId13"/>
    <p:sldId id="279" r:id="rId14"/>
    <p:sldId id="331" r:id="rId15"/>
    <p:sldId id="299" r:id="rId16"/>
    <p:sldId id="280" r:id="rId17"/>
    <p:sldId id="300" r:id="rId18"/>
    <p:sldId id="302" r:id="rId19"/>
    <p:sldId id="346" r:id="rId20"/>
    <p:sldId id="347" r:id="rId21"/>
    <p:sldId id="332" r:id="rId22"/>
    <p:sldId id="348" r:id="rId23"/>
    <p:sldId id="281" r:id="rId24"/>
    <p:sldId id="301" r:id="rId25"/>
    <p:sldId id="284" r:id="rId26"/>
    <p:sldId id="303" r:id="rId27"/>
    <p:sldId id="304" r:id="rId28"/>
    <p:sldId id="305" r:id="rId29"/>
    <p:sldId id="306" r:id="rId30"/>
    <p:sldId id="307" r:id="rId31"/>
    <p:sldId id="308" r:id="rId32"/>
    <p:sldId id="309" r:id="rId33"/>
    <p:sldId id="310" r:id="rId34"/>
    <p:sldId id="311" r:id="rId35"/>
    <p:sldId id="312" r:id="rId36"/>
    <p:sldId id="349" r:id="rId37"/>
    <p:sldId id="290" r:id="rId38"/>
    <p:sldId id="291" r:id="rId39"/>
    <p:sldId id="313" r:id="rId40"/>
    <p:sldId id="314" r:id="rId41"/>
    <p:sldId id="315" r:id="rId42"/>
    <p:sldId id="316" r:id="rId43"/>
    <p:sldId id="317" r:id="rId44"/>
    <p:sldId id="318" r:id="rId45"/>
    <p:sldId id="320" r:id="rId46"/>
    <p:sldId id="321" r:id="rId47"/>
    <p:sldId id="322" r:id="rId48"/>
    <p:sldId id="323" r:id="rId49"/>
    <p:sldId id="324" r:id="rId50"/>
    <p:sldId id="333" r:id="rId51"/>
    <p:sldId id="335" r:id="rId52"/>
    <p:sldId id="336" r:id="rId53"/>
    <p:sldId id="337" r:id="rId54"/>
    <p:sldId id="338" r:id="rId55"/>
    <p:sldId id="339" r:id="rId56"/>
    <p:sldId id="340" r:id="rId57"/>
    <p:sldId id="341" r:id="rId58"/>
    <p:sldId id="342" r:id="rId59"/>
    <p:sldId id="350" r:id="rId60"/>
    <p:sldId id="351" r:id="rId61"/>
    <p:sldId id="325" r:id="rId62"/>
    <p:sldId id="292" r:id="rId63"/>
    <p:sldId id="293" r:id="rId64"/>
    <p:sldId id="326" r:id="rId65"/>
    <p:sldId id="327" r:id="rId66"/>
    <p:sldId id="294" r:id="rId67"/>
    <p:sldId id="328" r:id="rId68"/>
    <p:sldId id="329" r:id="rId69"/>
    <p:sldId id="330" r:id="rId70"/>
    <p:sldId id="343"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2" autoAdjust="0"/>
    <p:restoredTop sz="85536" autoAdjust="0"/>
  </p:normalViewPr>
  <p:slideViewPr>
    <p:cSldViewPr snapToGrid="0" showGuides="1">
      <p:cViewPr varScale="1">
        <p:scale>
          <a:sx n="92" d="100"/>
          <a:sy n="92" d="100"/>
        </p:scale>
        <p:origin x="1170" y="45"/>
      </p:cViewPr>
      <p:guideLst>
        <p:guide orient="horz" pos="2160"/>
        <p:guide pos="2880"/>
      </p:guideLst>
    </p:cSldViewPr>
  </p:slideViewPr>
  <p:outlineViewPr>
    <p:cViewPr>
      <p:scale>
        <a:sx n="33" d="100"/>
        <a:sy n="33" d="100"/>
      </p:scale>
      <p:origin x="0" y="-3378"/>
    </p:cViewPr>
  </p:outlineViewPr>
  <p:notesTextViewPr>
    <p:cViewPr>
      <p:scale>
        <a:sx n="3" d="2"/>
        <a:sy n="3" d="2"/>
      </p:scale>
      <p:origin x="0" y="0"/>
    </p:cViewPr>
  </p:notesTextViewPr>
  <p:sorterViewPr>
    <p:cViewPr>
      <p:scale>
        <a:sx n="66" d="100"/>
        <a:sy n="66" d="100"/>
      </p:scale>
      <p:origin x="0" y="-216"/>
    </p:cViewPr>
  </p:sorter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2023/10/27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62</a:t>
            </a:fld>
            <a:endParaRPr lang="zh-CN" altLang="en-US"/>
          </a:p>
        </p:txBody>
      </p:sp>
    </p:spTree>
    <p:extLst>
      <p:ext uri="{BB962C8B-B14F-4D97-AF65-F5344CB8AC3E}">
        <p14:creationId xmlns:p14="http://schemas.microsoft.com/office/powerpoint/2010/main" val="1743864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63</a:t>
            </a:fld>
            <a:endParaRPr lang="zh-CN" altLang="en-US"/>
          </a:p>
        </p:txBody>
      </p:sp>
    </p:spTree>
    <p:extLst>
      <p:ext uri="{BB962C8B-B14F-4D97-AF65-F5344CB8AC3E}">
        <p14:creationId xmlns:p14="http://schemas.microsoft.com/office/powerpoint/2010/main" val="353214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
        <p:nvSpPr>
          <p:cNvPr id="11"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5.wdp"/><Relationship Id="rId9"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latin typeface="+mn-lt"/>
              </a:rPr>
              <a:t>Array</a:t>
            </a:r>
            <a:endParaRPr lang="zh-CN" altLang="en-US" sz="3600" b="1" dirty="0">
              <a:latin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5" y="261301"/>
            <a:ext cx="972636" cy="906131"/>
          </a:xfrm>
          <a:prstGeom prst="rect">
            <a:avLst/>
          </a:prstGeom>
        </p:spPr>
      </p:pic>
      <p:sp>
        <p:nvSpPr>
          <p:cNvPr id="5" name="文本框 4"/>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
        <p:nvSpPr>
          <p:cNvPr id="7" name="副标题 2">
            <a:extLst>
              <a:ext uri="{FF2B5EF4-FFF2-40B4-BE49-F238E27FC236}">
                <a16:creationId xmlns:a16="http://schemas.microsoft.com/office/drawing/2014/main" id="{6F97042E-34CB-F08E-5AC3-8A3C84A8E9C5}"/>
              </a:ext>
            </a:extLst>
          </p:cNvPr>
          <p:cNvSpPr txBox="1">
            <a:spLocks/>
          </p:cNvSpPr>
          <p:nvPr/>
        </p:nvSpPr>
        <p:spPr>
          <a:xfrm>
            <a:off x="1143000" y="3310641"/>
            <a:ext cx="6858000" cy="23210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70000"/>
              </a:lnSpc>
              <a:spcBef>
                <a:spcPts val="0"/>
              </a:spcBef>
              <a:spcAft>
                <a:spcPts val="600"/>
              </a:spcAft>
            </a:pPr>
            <a:r>
              <a:rPr lang="zh-CN" altLang="en-US" sz="1600" b="1" dirty="0"/>
              <a:t>苏卓 （初稿）</a:t>
            </a:r>
            <a:endParaRPr lang="en-US" altLang="zh-CN" sz="1600" b="1" dirty="0"/>
          </a:p>
          <a:p>
            <a:pPr>
              <a:lnSpc>
                <a:spcPct val="170000"/>
              </a:lnSpc>
              <a:spcBef>
                <a:spcPts val="0"/>
              </a:spcBef>
              <a:spcAft>
                <a:spcPts val="600"/>
              </a:spcAft>
            </a:pPr>
            <a:r>
              <a:rPr lang="zh-CN" altLang="en-US" sz="1600" b="1" dirty="0"/>
              <a:t>吴贺俊 （修订）</a:t>
            </a:r>
            <a:endParaRPr lang="en-US" altLang="zh-CN" sz="1600" b="1" dirty="0"/>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sp>
        <p:nvSpPr>
          <p:cNvPr id="6" name="Rectangle 2"/>
          <p:cNvSpPr txBox="1">
            <a:spLocks noChangeArrowheads="1"/>
          </p:cNvSpPr>
          <p:nvPr/>
        </p:nvSpPr>
        <p:spPr bwMode="auto">
          <a:xfrm>
            <a:off x="304800" y="942685"/>
            <a:ext cx="8534400" cy="516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spcBef>
                <a:spcPts val="1200"/>
              </a:spcBef>
              <a:buFontTx/>
              <a:buNone/>
            </a:pPr>
            <a:r>
              <a:rPr lang="zh-CN" altLang="en-US" sz="1800" kern="0" dirty="0">
                <a:latin typeface="微软雅黑" panose="020B0503020204020204" pitchFamily="34" charset="-122"/>
                <a:ea typeface="微软雅黑" panose="020B0503020204020204" pitchFamily="34" charset="-122"/>
              </a:rPr>
              <a:t>通常有两种顺序存储方式</a:t>
            </a:r>
            <a:r>
              <a:rPr lang="zh-CN" altLang="en-US" sz="2000" b="1" kern="0" dirty="0">
                <a:latin typeface="楷体_GB2312" pitchFamily="49" charset="-122"/>
                <a:ea typeface="楷体_GB2312" pitchFamily="49" charset="-122"/>
              </a:rPr>
              <a:t>：</a:t>
            </a:r>
          </a:p>
          <a:p>
            <a:pPr eaLnBrk="1" hangingPunct="1">
              <a:lnSpc>
                <a:spcPct val="150000"/>
              </a:lnSpc>
              <a:spcBef>
                <a:spcPts val="1200"/>
              </a:spcBef>
              <a:buFontTx/>
              <a:buNone/>
            </a:pPr>
            <a:r>
              <a:rPr lang="en-US" altLang="zh-CN" sz="1800" kern="0" dirty="0">
                <a:latin typeface="Microsoft YaHei" charset="0"/>
                <a:ea typeface="Microsoft YaHei" charset="0"/>
                <a:cs typeface="Microsoft YaHei" charset="0"/>
              </a:rPr>
              <a:t>⑴ </a:t>
            </a:r>
            <a:r>
              <a:rPr lang="zh-CN" altLang="en-US" sz="1800" kern="0" dirty="0">
                <a:solidFill>
                  <a:srgbClr val="FF0000"/>
                </a:solidFill>
                <a:latin typeface="Microsoft YaHei" charset="0"/>
                <a:ea typeface="Microsoft YaHei" charset="0"/>
                <a:cs typeface="Microsoft YaHei" charset="0"/>
              </a:rPr>
              <a:t>行优先顺序</a:t>
            </a:r>
            <a:r>
              <a:rPr lang="en-US" altLang="zh-CN" sz="1800" b="1" dirty="0">
                <a:solidFill>
                  <a:srgbClr val="FF0000"/>
                </a:solidFill>
              </a:rPr>
              <a:t>(Row Major Order)</a:t>
            </a:r>
            <a:r>
              <a:rPr lang="en-US" altLang="zh-CN" sz="1600" dirty="0">
                <a:solidFill>
                  <a:srgbClr val="FF0000"/>
                </a:solidFill>
              </a:rPr>
              <a:t> </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将数组元素按行排列，第</a:t>
            </a:r>
            <a:r>
              <a:rPr lang="en-US" altLang="zh-CN" sz="1800" i="1" kern="0" dirty="0">
                <a:latin typeface="Microsoft YaHei" charset="0"/>
                <a:ea typeface="Microsoft YaHei" charset="0"/>
                <a:cs typeface="Microsoft YaHei" charset="0"/>
              </a:rPr>
              <a:t>i</a:t>
            </a:r>
            <a:r>
              <a:rPr lang="en-US" altLang="zh-CN" sz="1800" kern="0" dirty="0">
                <a:latin typeface="Microsoft YaHei" charset="0"/>
                <a:ea typeface="Microsoft YaHei" charset="0"/>
                <a:cs typeface="Microsoft YaHei" charset="0"/>
              </a:rPr>
              <a:t>+1</a:t>
            </a:r>
            <a:r>
              <a:rPr lang="zh-CN" altLang="en-US" sz="1800" kern="0" dirty="0">
                <a:latin typeface="Microsoft YaHei" charset="0"/>
                <a:ea typeface="Microsoft YaHei" charset="0"/>
                <a:cs typeface="Microsoft YaHei" charset="0"/>
              </a:rPr>
              <a:t>个行向量紧接在第 </a:t>
            </a:r>
            <a:r>
              <a:rPr lang="en-US" altLang="zh-CN" sz="1800" i="1" kern="0" dirty="0" err="1">
                <a:latin typeface="Microsoft YaHei" charset="0"/>
                <a:ea typeface="Microsoft YaHei" charset="0"/>
                <a:cs typeface="Microsoft YaHei" charset="0"/>
              </a:rPr>
              <a:t>i</a:t>
            </a:r>
            <a:r>
              <a:rPr lang="en-US" altLang="zh-CN" sz="1800" i="1"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个行向量后面。以二维数组为例，按行优先顺序存储的线性序列为：   </a:t>
            </a:r>
            <a:endParaRPr lang="en-US" altLang="zh-CN" sz="1800" kern="0" dirty="0">
              <a:latin typeface="Microsoft YaHei" charset="0"/>
              <a:ea typeface="Microsoft YaHei" charset="0"/>
              <a:cs typeface="Microsoft YaHei" charset="0"/>
            </a:endParaRPr>
          </a:p>
          <a:p>
            <a:pPr eaLnBrk="1" hangingPunct="1">
              <a:lnSpc>
                <a:spcPct val="150000"/>
              </a:lnSpc>
              <a:spcBef>
                <a:spcPts val="1200"/>
              </a:spcBef>
              <a:buFontTx/>
              <a:buNone/>
            </a:pPr>
            <a:r>
              <a:rPr lang="en-US" altLang="zh-CN" sz="1800" kern="0" dirty="0">
                <a:latin typeface="Microsoft YaHei" charset="0"/>
                <a:ea typeface="Microsoft YaHei" charset="0"/>
                <a:cs typeface="Microsoft YaHei" charset="0"/>
              </a:rPr>
              <a:t>     a</a:t>
            </a:r>
            <a:r>
              <a:rPr lang="en-US" altLang="zh-CN" sz="1800" kern="0" baseline="-18000" dirty="0">
                <a:latin typeface="Microsoft YaHei" charset="0"/>
                <a:ea typeface="Microsoft YaHei" charset="0"/>
                <a:cs typeface="Microsoft YaHei" charset="0"/>
              </a:rPr>
              <a:t>11</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12</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1n</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21</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22</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2n</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m1</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m2</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err="1">
                <a:latin typeface="Microsoft YaHei" charset="0"/>
                <a:ea typeface="Microsoft YaHei" charset="0"/>
                <a:cs typeface="Microsoft YaHei" charset="0"/>
              </a:rPr>
              <a:t>a</a:t>
            </a:r>
            <a:r>
              <a:rPr lang="en-US" altLang="zh-CN" sz="1800" kern="0" baseline="-18000" dirty="0" err="1">
                <a:latin typeface="Microsoft YaHei" charset="0"/>
                <a:ea typeface="Microsoft YaHei" charset="0"/>
                <a:cs typeface="Microsoft YaHei" charset="0"/>
              </a:rPr>
              <a:t>mn</a:t>
            </a:r>
            <a:r>
              <a:rPr lang="en-US" altLang="zh-CN" sz="1800" kern="0" dirty="0">
                <a:latin typeface="Microsoft YaHei" charset="0"/>
                <a:ea typeface="Microsoft YaHei" charset="0"/>
                <a:cs typeface="Microsoft YaHei" charset="0"/>
              </a:rPr>
              <a:t>        </a:t>
            </a:r>
          </a:p>
          <a:p>
            <a:pPr eaLnBrk="1" hangingPunct="1">
              <a:lnSpc>
                <a:spcPct val="150000"/>
              </a:lnSpc>
              <a:spcBef>
                <a:spcPts val="1200"/>
              </a:spcBef>
              <a:buFontTx/>
              <a:buNone/>
            </a:pP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在</a:t>
            </a:r>
            <a:r>
              <a:rPr lang="en-US" altLang="zh-CN" sz="1800" kern="0" dirty="0">
                <a:latin typeface="Microsoft YaHei" charset="0"/>
                <a:ea typeface="Microsoft YaHei" charset="0"/>
                <a:cs typeface="Microsoft YaHei" charset="0"/>
              </a:rPr>
              <a:t>C/C++</a:t>
            </a:r>
            <a:r>
              <a:rPr lang="zh-CN" altLang="en-US" sz="1800" kern="0" dirty="0">
                <a:latin typeface="Microsoft YaHei" charset="0"/>
                <a:ea typeface="Microsoft YaHei" charset="0"/>
                <a:cs typeface="Microsoft YaHei" charset="0"/>
              </a:rPr>
              <a:t>语言中，数组就是按行优先顺序存储的。</a:t>
            </a:r>
          </a:p>
          <a:p>
            <a:pPr eaLnBrk="1" hangingPunct="1">
              <a:lnSpc>
                <a:spcPct val="150000"/>
              </a:lnSpc>
              <a:spcBef>
                <a:spcPts val="1200"/>
              </a:spcBef>
              <a:buFontTx/>
              <a:buNone/>
            </a:pPr>
            <a:r>
              <a:rPr lang="en-US" altLang="zh-CN" sz="1800" kern="0" dirty="0">
                <a:latin typeface="Microsoft YaHei" charset="0"/>
                <a:ea typeface="Microsoft YaHei" charset="0"/>
                <a:cs typeface="Microsoft YaHei" charset="0"/>
              </a:rPr>
              <a:t>⑵ </a:t>
            </a:r>
            <a:r>
              <a:rPr lang="zh-CN" altLang="en-US" sz="1800" kern="0" dirty="0">
                <a:solidFill>
                  <a:srgbClr val="FF0000"/>
                </a:solidFill>
                <a:latin typeface="Microsoft YaHei" charset="0"/>
                <a:ea typeface="Microsoft YaHei" charset="0"/>
                <a:cs typeface="Microsoft YaHei" charset="0"/>
              </a:rPr>
              <a:t>列优先顺序</a:t>
            </a:r>
            <a:r>
              <a:rPr lang="en-US" altLang="zh-CN" sz="1800" b="1" dirty="0">
                <a:solidFill>
                  <a:srgbClr val="FF0000"/>
                </a:solidFill>
              </a:rPr>
              <a:t>(Column Major Order)</a:t>
            </a:r>
            <a:r>
              <a:rPr lang="en-US" altLang="zh-CN" sz="1600" dirty="0">
                <a:solidFill>
                  <a:srgbClr val="FF0000"/>
                </a:solidFill>
              </a:rPr>
              <a:t> </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将数组元素按列向量排列，第 </a:t>
            </a:r>
            <a:r>
              <a:rPr lang="en-US" altLang="zh-CN" sz="1800" i="1" kern="0" dirty="0">
                <a:latin typeface="Microsoft YaHei" charset="0"/>
                <a:ea typeface="Microsoft YaHei" charset="0"/>
                <a:cs typeface="Microsoft YaHei" charset="0"/>
              </a:rPr>
              <a:t>j+</a:t>
            </a:r>
            <a:r>
              <a:rPr lang="en-US" altLang="zh-CN" sz="1800" kern="0" dirty="0">
                <a:latin typeface="Microsoft YaHei" charset="0"/>
                <a:ea typeface="Microsoft YaHei" charset="0"/>
                <a:cs typeface="Microsoft YaHei" charset="0"/>
              </a:rPr>
              <a:t>1 </a:t>
            </a:r>
            <a:r>
              <a:rPr lang="zh-CN" altLang="en-US" sz="1800" kern="0" dirty="0">
                <a:latin typeface="Microsoft YaHei" charset="0"/>
                <a:ea typeface="Microsoft YaHei" charset="0"/>
                <a:cs typeface="Microsoft YaHei" charset="0"/>
              </a:rPr>
              <a:t>个列向量紧接在第 </a:t>
            </a:r>
            <a:r>
              <a:rPr lang="en-US" altLang="zh-CN" sz="1800" i="1" kern="0" dirty="0">
                <a:latin typeface="Microsoft YaHei" charset="0"/>
                <a:ea typeface="Microsoft YaHei" charset="0"/>
                <a:cs typeface="Microsoft YaHei" charset="0"/>
              </a:rPr>
              <a:t>j </a:t>
            </a:r>
            <a:r>
              <a:rPr lang="zh-CN" altLang="en-US" sz="1800" kern="0" dirty="0">
                <a:latin typeface="Microsoft YaHei" charset="0"/>
                <a:ea typeface="Microsoft YaHei" charset="0"/>
                <a:cs typeface="Microsoft YaHei" charset="0"/>
              </a:rPr>
              <a:t>个列向量之后，</a:t>
            </a:r>
            <a:r>
              <a:rPr lang="en-US" altLang="zh-CN" sz="1800" kern="0" dirty="0">
                <a:latin typeface="Microsoft YaHei" charset="0"/>
                <a:ea typeface="Microsoft YaHei" charset="0"/>
                <a:cs typeface="Microsoft YaHei" charset="0"/>
              </a:rPr>
              <a:t>A</a:t>
            </a:r>
            <a:r>
              <a:rPr lang="zh-CN" altLang="en-US" sz="1800" kern="0" dirty="0">
                <a:latin typeface="Microsoft YaHei" charset="0"/>
                <a:ea typeface="Microsoft YaHei" charset="0"/>
                <a:cs typeface="Microsoft YaHei" charset="0"/>
              </a:rPr>
              <a:t>的 </a:t>
            </a:r>
            <a:r>
              <a:rPr lang="en-US" altLang="zh-CN" sz="1800" i="1" kern="0" dirty="0" err="1">
                <a:latin typeface="Microsoft YaHei" charset="0"/>
                <a:ea typeface="Microsoft YaHei" charset="0"/>
                <a:cs typeface="Microsoft YaHei" charset="0"/>
              </a:rPr>
              <a:t>m</a:t>
            </a:r>
            <a:r>
              <a:rPr lang="en-US" altLang="zh-CN" sz="1800" kern="0" dirty="0" err="1">
                <a:latin typeface="Microsoft YaHei" charset="0"/>
                <a:ea typeface="Microsoft YaHei" charset="0"/>
                <a:cs typeface="Microsoft YaHei" charset="0"/>
              </a:rPr>
              <a:t>×</a:t>
            </a:r>
            <a:r>
              <a:rPr lang="en-US" altLang="zh-CN" sz="1800" i="1" kern="0" dirty="0" err="1">
                <a:latin typeface="Microsoft YaHei" charset="0"/>
                <a:ea typeface="Microsoft YaHei" charset="0"/>
                <a:cs typeface="Microsoft YaHei" charset="0"/>
              </a:rPr>
              <a:t>n</a:t>
            </a:r>
            <a:r>
              <a:rPr lang="en-US" altLang="zh-CN" sz="1800" i="1"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个元素按列优先顺序存储的线性序列为：</a:t>
            </a:r>
          </a:p>
          <a:p>
            <a:pPr eaLnBrk="1" hangingPunct="1">
              <a:lnSpc>
                <a:spcPct val="150000"/>
              </a:lnSpc>
              <a:spcBef>
                <a:spcPts val="1200"/>
              </a:spcBef>
              <a:buFontTx/>
              <a:buNone/>
            </a:pP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11</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21</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m1</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12</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22</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m2</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n1</a:t>
            </a:r>
            <a:r>
              <a:rPr lang="en-US" altLang="zh-CN" sz="1800" kern="0" dirty="0">
                <a:latin typeface="Microsoft YaHei" charset="0"/>
                <a:ea typeface="Microsoft YaHei" charset="0"/>
                <a:cs typeface="Microsoft YaHei" charset="0"/>
              </a:rPr>
              <a:t>, </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a:t>
            </a:r>
            <a:r>
              <a:rPr lang="en-US" altLang="zh-CN" sz="1800" kern="0" baseline="-18000" dirty="0">
                <a:latin typeface="Microsoft YaHei" charset="0"/>
                <a:ea typeface="Microsoft YaHei" charset="0"/>
                <a:cs typeface="Microsoft YaHei" charset="0"/>
              </a:rPr>
              <a:t>n2</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a:latin typeface="Microsoft YaHei" charset="0"/>
                <a:ea typeface="Microsoft YaHei" charset="0"/>
                <a:cs typeface="Microsoft YaHei" charset="0"/>
              </a:rPr>
              <a:t>…,</a:t>
            </a:r>
            <a:r>
              <a:rPr lang="zh-CN" altLang="en-US" sz="1800" kern="0" dirty="0">
                <a:latin typeface="Microsoft YaHei" charset="0"/>
                <a:ea typeface="Microsoft YaHei" charset="0"/>
                <a:cs typeface="Microsoft YaHei" charset="0"/>
              </a:rPr>
              <a:t>  </a:t>
            </a:r>
            <a:r>
              <a:rPr lang="en-US" altLang="zh-CN" sz="1800" kern="0" dirty="0" err="1">
                <a:latin typeface="Microsoft YaHei" charset="0"/>
                <a:ea typeface="Microsoft YaHei" charset="0"/>
                <a:cs typeface="Microsoft YaHei" charset="0"/>
              </a:rPr>
              <a:t>a</a:t>
            </a:r>
            <a:r>
              <a:rPr lang="en-US" altLang="zh-CN" sz="1800" kern="0" baseline="-18000" dirty="0" err="1">
                <a:latin typeface="Microsoft YaHei" charset="0"/>
                <a:ea typeface="Microsoft YaHei" charset="0"/>
                <a:cs typeface="Microsoft YaHei" charset="0"/>
              </a:rPr>
              <a:t>nm</a:t>
            </a:r>
            <a:endParaRPr lang="en-US" altLang="zh-CN" sz="1800" kern="0" dirty="0">
              <a:latin typeface="Microsoft YaHei" charset="0"/>
              <a:ea typeface="Microsoft YaHei" charset="0"/>
              <a:cs typeface="Microsoft YaHei" charset="0"/>
            </a:endParaRPr>
          </a:p>
          <a:p>
            <a:pPr eaLnBrk="1" hangingPunct="1">
              <a:lnSpc>
                <a:spcPct val="150000"/>
              </a:lnSpc>
              <a:spcBef>
                <a:spcPts val="1200"/>
              </a:spcBef>
              <a:buFontTx/>
              <a:buNone/>
            </a:pPr>
            <a:r>
              <a:rPr lang="zh-CN" altLang="en-US" sz="1800" kern="0" dirty="0">
                <a:latin typeface="Microsoft YaHei" charset="0"/>
                <a:ea typeface="Microsoft YaHei" charset="0"/>
                <a:cs typeface="Microsoft YaHei" charset="0"/>
              </a:rPr>
              <a:t>   在</a:t>
            </a:r>
            <a:r>
              <a:rPr lang="en-US" altLang="zh-CN" sz="1800" kern="0" dirty="0">
                <a:latin typeface="Microsoft YaHei" charset="0"/>
                <a:ea typeface="Microsoft YaHei" charset="0"/>
                <a:cs typeface="Microsoft YaHei" charset="0"/>
              </a:rPr>
              <a:t>FORTRAN</a:t>
            </a:r>
            <a:r>
              <a:rPr lang="zh-CN" altLang="en-US" sz="1800" kern="0" dirty="0">
                <a:latin typeface="Microsoft YaHei" charset="0"/>
                <a:ea typeface="Microsoft YaHei" charset="0"/>
                <a:cs typeface="Microsoft YaHei" charset="0"/>
              </a:rPr>
              <a:t>语言中，数组就是按列优先顺序存储的</a:t>
            </a:r>
            <a:r>
              <a:rPr lang="zh-CN" altLang="en-US" sz="2000" kern="0" dirty="0">
                <a:latin typeface="Microsoft YaHei" charset="0"/>
                <a:ea typeface="Microsoft YaHei" charset="0"/>
                <a:cs typeface="Microsoft YaHei" charset="0"/>
              </a:rPr>
              <a:t>。</a:t>
            </a:r>
          </a:p>
        </p:txBody>
      </p:sp>
    </p:spTree>
    <p:extLst>
      <p:ext uri="{BB962C8B-B14F-4D97-AF65-F5344CB8AC3E}">
        <p14:creationId xmlns:p14="http://schemas.microsoft.com/office/powerpoint/2010/main" val="855812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graphicFrame>
        <p:nvGraphicFramePr>
          <p:cNvPr id="6" name="Object 11"/>
          <p:cNvGraphicFramePr>
            <a:graphicFrameLocks noGrp="1" noChangeAspect="1"/>
          </p:cNvGraphicFramePr>
          <p:nvPr>
            <p:ph sz="half" idx="4294967295"/>
            <p:extLst>
              <p:ext uri="{D42A27DB-BD31-4B8C-83A1-F6EECF244321}">
                <p14:modId xmlns:p14="http://schemas.microsoft.com/office/powerpoint/2010/main" val="3259899337"/>
              </p:ext>
            </p:extLst>
          </p:nvPr>
        </p:nvGraphicFramePr>
        <p:xfrm>
          <a:off x="2063339" y="1031242"/>
          <a:ext cx="4521375" cy="2276227"/>
        </p:xfrm>
        <a:graphic>
          <a:graphicData uri="http://schemas.openxmlformats.org/presentationml/2006/ole">
            <mc:AlternateContent xmlns:mc="http://schemas.openxmlformats.org/markup-compatibility/2006">
              <mc:Choice xmlns:v="urn:schemas-microsoft-com:vml" Requires="v">
                <p:oleObj name="Equation" r:id="rId2" imgW="1866600" imgH="939600" progId="Equation.3">
                  <p:embed/>
                </p:oleObj>
              </mc:Choice>
              <mc:Fallback>
                <p:oleObj name="Equation" r:id="rId2" imgW="186660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r="877"/>
                      <a:stretch>
                        <a:fillRect/>
                      </a:stretch>
                    </p:blipFill>
                    <p:spPr bwMode="auto">
                      <a:xfrm>
                        <a:off x="2063339" y="1031242"/>
                        <a:ext cx="4521375" cy="2276227"/>
                      </a:xfrm>
                      <a:prstGeom prst="rect">
                        <a:avLst/>
                      </a:prstGeom>
                      <a:solidFill>
                        <a:srgbClr val="FFFFFF"/>
                      </a:solid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6471668"/>
              </p:ext>
            </p:extLst>
          </p:nvPr>
        </p:nvGraphicFramePr>
        <p:xfrm>
          <a:off x="555531" y="3826755"/>
          <a:ext cx="8063464" cy="657543"/>
        </p:xfrm>
        <a:graphic>
          <a:graphicData uri="http://schemas.openxmlformats.org/presentationml/2006/ole">
            <mc:AlternateContent xmlns:mc="http://schemas.openxmlformats.org/markup-compatibility/2006">
              <mc:Choice xmlns:v="urn:schemas-microsoft-com:vml" Requires="v">
                <p:oleObj name="Document" r:id="rId4" imgW="5778284" imgH="471616" progId="Word.Document.8">
                  <p:embed/>
                </p:oleObj>
              </mc:Choice>
              <mc:Fallback>
                <p:oleObj name="Document" r:id="rId4" imgW="5778284" imgH="47161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000" r="14679" b="28522"/>
                      <a:stretch>
                        <a:fillRect/>
                      </a:stretch>
                    </p:blipFill>
                    <p:spPr bwMode="auto">
                      <a:xfrm>
                        <a:off x="555531" y="3826755"/>
                        <a:ext cx="8063464" cy="657543"/>
                      </a:xfrm>
                      <a:prstGeom prst="rect">
                        <a:avLst/>
                      </a:prstGeom>
                      <a:solidFill>
                        <a:srgbClr val="FFFFFF"/>
                      </a:solidFill>
                      <a:ln>
                        <a:noFill/>
                      </a:ln>
                      <a:effectLst/>
                    </p:spPr>
                  </p:pic>
                </p:oleObj>
              </mc:Fallback>
            </mc:AlternateContent>
          </a:graphicData>
        </a:graphic>
      </p:graphicFrame>
      <p:grpSp>
        <p:nvGrpSpPr>
          <p:cNvPr id="8" name="Group 4"/>
          <p:cNvGrpSpPr>
            <a:grpSpLocks/>
          </p:cNvGrpSpPr>
          <p:nvPr/>
        </p:nvGrpSpPr>
        <p:grpSpPr bwMode="auto">
          <a:xfrm>
            <a:off x="1120365" y="4176032"/>
            <a:ext cx="7822158" cy="769744"/>
            <a:chOff x="824" y="872"/>
            <a:chExt cx="5753" cy="206"/>
          </a:xfrm>
        </p:grpSpPr>
        <p:sp>
          <p:nvSpPr>
            <p:cNvPr id="9" name="Text Box 5"/>
            <p:cNvSpPr txBox="1">
              <a:spLocks noChangeArrowheads="1"/>
            </p:cNvSpPr>
            <p:nvPr/>
          </p:nvSpPr>
          <p:spPr bwMode="auto">
            <a:xfrm>
              <a:off x="824" y="914"/>
              <a:ext cx="575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eaLnBrk="1" fontAlgn="base" latinLnBrk="0" hangingPunct="1">
                <a:lnSpc>
                  <a:spcPct val="128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1</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                     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2</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                              </a:t>
              </a:r>
              <a:r>
                <a:rPr kumimoji="1" lang="zh-CN" altLang="en-US" sz="2400" b="0" i="0" u="none" strike="noStrike" kern="0" cap="none" spc="0" normalizeH="0" noProof="0" dirty="0">
                  <a:ln>
                    <a:noFill/>
                  </a:ln>
                  <a:solidFill>
                    <a:srgbClr val="000000"/>
                  </a:solidFill>
                  <a:effectLst/>
                  <a:uLnTx/>
                  <a:uFillTx/>
                  <a:latin typeface="Times New Roman" panose="02020603050405020304" pitchFamily="18" charset="0"/>
                </a:rPr>
                <a:t> </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 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m</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a:t>
              </a:r>
            </a:p>
          </p:txBody>
        </p:sp>
        <p:sp>
          <p:nvSpPr>
            <p:cNvPr id="12" name="AutoShape 8"/>
            <p:cNvSpPr>
              <a:spLocks/>
            </p:cNvSpPr>
            <p:nvPr/>
          </p:nvSpPr>
          <p:spPr bwMode="auto">
            <a:xfrm rot="16200000">
              <a:off x="5239" y="234"/>
              <a:ext cx="67" cy="1343"/>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13" name="Text Box 9"/>
          <p:cNvSpPr txBox="1">
            <a:spLocks noChangeArrowheads="1"/>
          </p:cNvSpPr>
          <p:nvPr/>
        </p:nvSpPr>
        <p:spPr bwMode="auto">
          <a:xfrm>
            <a:off x="2647434" y="5026395"/>
            <a:ext cx="3849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eaLnBrk="1" fontAlgn="base" hangingPunct="1">
              <a:spcBef>
                <a:spcPct val="0"/>
              </a:spcBef>
              <a:spcAft>
                <a:spcPct val="0"/>
              </a:spcAft>
              <a:defRPr/>
            </a:pPr>
            <a:r>
              <a:rPr lang="zh-CN" altLang="en-US" sz="2000" b="1" kern="0" dirty="0">
                <a:solidFill>
                  <a:srgbClr val="005825"/>
                </a:solidFill>
              </a:rPr>
              <a:t>行优先顺序 </a:t>
            </a:r>
            <a:r>
              <a:rPr lang="en-US" altLang="zh-CN" sz="2000" b="1" kern="0" dirty="0">
                <a:solidFill>
                  <a:srgbClr val="005825"/>
                </a:solidFill>
              </a:rPr>
              <a:t>(Row Major Order) </a:t>
            </a:r>
            <a:endParaRPr kumimoji="0" lang="zh-CN" altLang="en-US" sz="2000" b="1" i="0" u="none" strike="noStrike" kern="0" cap="none" spc="0" normalizeH="0" baseline="0" noProof="0" dirty="0">
              <a:ln>
                <a:noFill/>
              </a:ln>
              <a:solidFill>
                <a:srgbClr val="005825"/>
              </a:solidFill>
              <a:effectLst/>
              <a:uLnTx/>
              <a:uFillTx/>
            </a:endParaRPr>
          </a:p>
        </p:txBody>
      </p:sp>
      <p:sp>
        <p:nvSpPr>
          <p:cNvPr id="17" name="AutoShape 8"/>
          <p:cNvSpPr>
            <a:spLocks/>
          </p:cNvSpPr>
          <p:nvPr/>
        </p:nvSpPr>
        <p:spPr bwMode="auto">
          <a:xfrm rot="16200000">
            <a:off x="3783173" y="3426077"/>
            <a:ext cx="250353" cy="1826031"/>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AutoShape 8"/>
          <p:cNvSpPr>
            <a:spLocks/>
          </p:cNvSpPr>
          <p:nvPr/>
        </p:nvSpPr>
        <p:spPr bwMode="auto">
          <a:xfrm rot="16200000">
            <a:off x="1454470" y="3423309"/>
            <a:ext cx="250353" cy="1826031"/>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109632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3" name="内容占位符 2"/>
          <p:cNvSpPr>
            <a:spLocks noGrp="1"/>
          </p:cNvSpPr>
          <p:nvPr>
            <p:ph idx="1"/>
          </p:nvPr>
        </p:nvSpPr>
        <p:spPr>
          <a:xfrm>
            <a:off x="432000" y="976838"/>
            <a:ext cx="8378714" cy="5063602"/>
          </a:xfrm>
        </p:spPr>
        <p:txBody>
          <a:bodyPr>
            <a:normAutofit/>
          </a:bodyPr>
          <a:lstStyle/>
          <a:p>
            <a:pPr>
              <a:lnSpc>
                <a:spcPct val="150000"/>
              </a:lnSpc>
              <a:spcBef>
                <a:spcPts val="1800"/>
              </a:spcBef>
            </a:pPr>
            <a:r>
              <a:rPr lang="zh-CN" altLang="en-US" sz="2000" dirty="0"/>
              <a:t>以上规则可以推广到多维数组的情况：</a:t>
            </a:r>
            <a:endParaRPr lang="en-US" altLang="zh-CN" sz="2000" dirty="0"/>
          </a:p>
          <a:p>
            <a:pPr lvl="1">
              <a:lnSpc>
                <a:spcPct val="150000"/>
              </a:lnSpc>
              <a:spcBef>
                <a:spcPts val="1800"/>
              </a:spcBef>
            </a:pPr>
            <a:r>
              <a:rPr lang="zh-CN" altLang="en-US" sz="1800" b="1" dirty="0">
                <a:solidFill>
                  <a:srgbClr val="005825"/>
                </a:solidFill>
              </a:rPr>
              <a:t>行优先</a:t>
            </a:r>
            <a:r>
              <a:rPr lang="zh-CN" altLang="en-US" sz="1800" dirty="0"/>
              <a:t>顺序可规定为，先排最右的下标，从右到左，最后排最左下标；</a:t>
            </a:r>
            <a:endParaRPr lang="en-US" altLang="zh-CN" sz="1800" dirty="0"/>
          </a:p>
          <a:p>
            <a:pPr lvl="1">
              <a:lnSpc>
                <a:spcPct val="150000"/>
              </a:lnSpc>
              <a:spcBef>
                <a:spcPts val="1800"/>
              </a:spcBef>
            </a:pPr>
            <a:r>
              <a:rPr lang="zh-CN" altLang="en-US" sz="1800" b="1" dirty="0">
                <a:solidFill>
                  <a:srgbClr val="005825"/>
                </a:solidFill>
              </a:rPr>
              <a:t>列优先</a:t>
            </a:r>
            <a:r>
              <a:rPr lang="zh-CN" altLang="en-US" sz="1800" dirty="0"/>
              <a:t>顺序与此相反，先排最左下标，从左向右，最后排最右下标。</a:t>
            </a:r>
          </a:p>
          <a:p>
            <a:pPr>
              <a:lnSpc>
                <a:spcPct val="150000"/>
              </a:lnSpc>
              <a:spcBef>
                <a:spcPts val="1800"/>
              </a:spcBef>
            </a:pPr>
            <a:r>
              <a:rPr lang="zh-CN" altLang="en-US" sz="2000" dirty="0"/>
              <a:t>按上述两种方式顺序存储的序组，只要知道</a:t>
            </a:r>
            <a:r>
              <a:rPr lang="zh-CN" altLang="en-US" sz="2000" b="1" dirty="0">
                <a:solidFill>
                  <a:srgbClr val="005825"/>
                </a:solidFill>
              </a:rPr>
              <a:t>基地址</a:t>
            </a:r>
            <a:r>
              <a:rPr lang="zh-CN" altLang="en-US" sz="2000" dirty="0"/>
              <a:t>（即开始结点的存放地址），</a:t>
            </a:r>
            <a:r>
              <a:rPr lang="zh-CN" altLang="en-US" sz="2000" b="1" dirty="0">
                <a:solidFill>
                  <a:srgbClr val="005825"/>
                </a:solidFill>
              </a:rPr>
              <a:t>维数</a:t>
            </a:r>
            <a:r>
              <a:rPr lang="zh-CN" altLang="en-US" sz="2000" dirty="0"/>
              <a:t>和每维的上、下界，以及每个数组元素所</a:t>
            </a:r>
            <a:r>
              <a:rPr lang="zh-CN" altLang="en-US" sz="2000" b="1" dirty="0">
                <a:solidFill>
                  <a:srgbClr val="005825"/>
                </a:solidFill>
              </a:rPr>
              <a:t>占用的单元数</a:t>
            </a:r>
            <a:r>
              <a:rPr lang="zh-CN" altLang="en-US" sz="2000" dirty="0"/>
              <a:t>，就可以将数组元素的存放地址表示为其下标的线性函数。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spTree>
    <p:extLst>
      <p:ext uri="{BB962C8B-B14F-4D97-AF65-F5344CB8AC3E}">
        <p14:creationId xmlns:p14="http://schemas.microsoft.com/office/powerpoint/2010/main" val="70796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
        <p:nvSpPr>
          <p:cNvPr id="6" name="Rectangle 2"/>
          <p:cNvSpPr txBox="1">
            <a:spLocks noChangeArrowheads="1"/>
          </p:cNvSpPr>
          <p:nvPr/>
        </p:nvSpPr>
        <p:spPr bwMode="auto">
          <a:xfrm>
            <a:off x="358923" y="927846"/>
            <a:ext cx="8489242" cy="503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25000"/>
              </a:lnSpc>
              <a:spcBef>
                <a:spcPts val="800"/>
              </a:spcBef>
            </a:pPr>
            <a:r>
              <a:rPr lang="zh-CN" altLang="en-US" sz="2000" dirty="0">
                <a:latin typeface="Times New Roman" charset="0"/>
                <a:ea typeface="Times New Roman" charset="0"/>
                <a:cs typeface="Times New Roman" charset="0"/>
              </a:rPr>
              <a:t>设有二维数组</a:t>
            </a:r>
            <a:r>
              <a:rPr lang="en-US" altLang="zh-CN" sz="2000" b="1" dirty="0">
                <a:solidFill>
                  <a:srgbClr val="005825"/>
                </a:solidFill>
                <a:latin typeface="Times New Roman" charset="0"/>
                <a:ea typeface="Times New Roman" charset="0"/>
                <a:cs typeface="Times New Roman" charset="0"/>
              </a:rPr>
              <a:t>A = (</a:t>
            </a:r>
            <a:r>
              <a:rPr lang="en-US" altLang="zh-CN" sz="2000" b="1" dirty="0" err="1">
                <a:solidFill>
                  <a:srgbClr val="005825"/>
                </a:solidFill>
                <a:latin typeface="Times New Roman" charset="0"/>
                <a:ea typeface="Times New Roman" charset="0"/>
                <a:cs typeface="Times New Roman" charset="0"/>
              </a:rPr>
              <a:t>a</a:t>
            </a:r>
            <a:r>
              <a:rPr lang="en-US" altLang="zh-CN" sz="2000" b="1" baseline="-25000" dirty="0" err="1">
                <a:solidFill>
                  <a:srgbClr val="005825"/>
                </a:solidFill>
                <a:latin typeface="Times New Roman" charset="0"/>
                <a:ea typeface="Times New Roman" charset="0"/>
                <a:cs typeface="Times New Roman" charset="0"/>
              </a:rPr>
              <a:t>ij</a:t>
            </a:r>
            <a:r>
              <a:rPr lang="en-US" altLang="zh-CN" sz="2000" b="1" dirty="0">
                <a:solidFill>
                  <a:srgbClr val="005825"/>
                </a:solidFill>
                <a:latin typeface="Times New Roman" charset="0"/>
                <a:ea typeface="Times New Roman" charset="0"/>
                <a:cs typeface="Times New Roman" charset="0"/>
              </a:rPr>
              <a:t>)</a:t>
            </a:r>
            <a:r>
              <a:rPr lang="en-US" altLang="zh-CN" sz="2000" b="1" baseline="-25000" dirty="0" err="1">
                <a:solidFill>
                  <a:srgbClr val="005825"/>
                </a:solidFill>
                <a:latin typeface="Times New Roman" charset="0"/>
                <a:ea typeface="Times New Roman" charset="0"/>
                <a:cs typeface="Times New Roman" charset="0"/>
              </a:rPr>
              <a:t>m</a:t>
            </a:r>
            <a:r>
              <a:rPr lang="en-US" altLang="zh-CN" sz="2000" b="1" baseline="-25000" dirty="0" err="1">
                <a:solidFill>
                  <a:srgbClr val="005825"/>
                </a:solidFill>
                <a:latin typeface="Times New Roman" charset="0"/>
                <a:ea typeface="Times New Roman" charset="0"/>
                <a:cs typeface="Times New Roman" charset="0"/>
                <a:sym typeface="Symbol" pitchFamily="18" charset="2"/>
              </a:rPr>
              <a:t></a:t>
            </a:r>
            <a:r>
              <a:rPr lang="en-US" altLang="zh-CN" sz="2000" b="1" baseline="-25000" dirty="0" err="1">
                <a:solidFill>
                  <a:srgbClr val="005825"/>
                </a:solidFill>
                <a:latin typeface="Times New Roman" charset="0"/>
                <a:ea typeface="Times New Roman" charset="0"/>
                <a:cs typeface="Times New Roman" charset="0"/>
              </a:rPr>
              <a:t>n</a:t>
            </a:r>
            <a:r>
              <a:rPr lang="zh-CN" altLang="en-US" sz="2000" dirty="0">
                <a:latin typeface="Times New Roman" charset="0"/>
                <a:ea typeface="Times New Roman" charset="0"/>
                <a:cs typeface="Times New Roman" charset="0"/>
              </a:rPr>
              <a:t>，若每个元素占用的存储单元数为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个</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endParaRPr lang="en-US" altLang="zh-CN" sz="2000" dirty="0">
              <a:latin typeface="Times New Roman" charset="0"/>
              <a:ea typeface="Times New Roman" charset="0"/>
              <a:cs typeface="Times New Roman" charset="0"/>
            </a:endParaRPr>
          </a:p>
          <a:p>
            <a:pPr>
              <a:lnSpc>
                <a:spcPct val="125000"/>
              </a:lnSpc>
              <a:spcBef>
                <a:spcPts val="800"/>
              </a:spcBef>
            </a:pP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表示元素</a:t>
            </a:r>
            <a:r>
              <a:rPr lang="en-US" altLang="zh-CN" sz="2000" dirty="0">
                <a:latin typeface="Times New Roman" charset="0"/>
                <a:ea typeface="Times New Roman" charset="0"/>
                <a:cs typeface="Times New Roman" charset="0"/>
              </a:rPr>
              <a:t>a</a:t>
            </a:r>
            <a:r>
              <a:rPr lang="en-US" altLang="zh-CN" sz="2000" baseline="-25000" dirty="0">
                <a:latin typeface="Times New Roman" charset="0"/>
                <a:ea typeface="Times New Roman" charset="0"/>
                <a:cs typeface="Times New Roman" charset="0"/>
              </a:rPr>
              <a:t>11</a:t>
            </a:r>
            <a:r>
              <a:rPr lang="zh-CN" altLang="en-US" sz="2000" dirty="0">
                <a:latin typeface="Times New Roman" charset="0"/>
                <a:ea typeface="Times New Roman" charset="0"/>
                <a:cs typeface="Times New Roman" charset="0"/>
              </a:rPr>
              <a:t>的首地址，即</a:t>
            </a:r>
            <a:r>
              <a:rPr lang="zh-CN" altLang="en-US" sz="2000" b="1" dirty="0">
                <a:solidFill>
                  <a:srgbClr val="0000FF"/>
                </a:solidFill>
                <a:latin typeface="Times New Roman" charset="0"/>
                <a:ea typeface="Times New Roman" charset="0"/>
                <a:cs typeface="Times New Roman" charset="0"/>
              </a:rPr>
              <a:t>数组的首地址</a:t>
            </a:r>
            <a:r>
              <a:rPr lang="zh-CN" altLang="en-US" sz="2000" dirty="0">
                <a:latin typeface="Times New Roman" charset="0"/>
                <a:ea typeface="Times New Roman" charset="0"/>
                <a:cs typeface="Times New Roman" charset="0"/>
              </a:rPr>
              <a:t>。</a:t>
            </a:r>
          </a:p>
          <a:p>
            <a:pPr>
              <a:lnSpc>
                <a:spcPct val="125000"/>
              </a:lnSpc>
              <a:spcBef>
                <a:spcPts val="800"/>
              </a:spcBef>
            </a:pPr>
            <a:r>
              <a:rPr lang="zh-CN" altLang="en-US" sz="2000" dirty="0">
                <a:latin typeface="Times New Roman" charset="0"/>
                <a:ea typeface="Times New Roman" charset="0"/>
                <a:cs typeface="Times New Roman" charset="0"/>
              </a:rPr>
              <a:t>以“</a:t>
            </a:r>
            <a:r>
              <a:rPr lang="zh-CN" altLang="en-US" sz="2000" b="1" dirty="0">
                <a:solidFill>
                  <a:srgbClr val="005825"/>
                </a:solidFill>
                <a:latin typeface="Times New Roman" charset="0"/>
                <a:ea typeface="Times New Roman" charset="0"/>
                <a:cs typeface="Times New Roman" charset="0"/>
              </a:rPr>
              <a:t>行优先顺序</a:t>
            </a:r>
            <a:r>
              <a:rPr lang="zh-CN" altLang="en-US" sz="2000" dirty="0">
                <a:latin typeface="Times New Roman" charset="0"/>
                <a:ea typeface="Times New Roman" charset="0"/>
                <a:cs typeface="Times New Roman" charset="0"/>
              </a:rPr>
              <a:t>”存储</a:t>
            </a:r>
          </a:p>
          <a:p>
            <a:pPr marL="533400" lvl="1" indent="0">
              <a:lnSpc>
                <a:spcPct val="125000"/>
              </a:lnSpc>
              <a:spcBef>
                <a:spcPts val="800"/>
              </a:spcBef>
              <a:buFont typeface="Wingdings" pitchFamily="2" charset="2"/>
              <a:buNone/>
            </a:pPr>
            <a:r>
              <a:rPr lang="zh-CN" altLang="en-US" sz="2000" dirty="0">
                <a:latin typeface="Times New Roman" charset="0"/>
                <a:ea typeface="Times New Roman" charset="0"/>
                <a:cs typeface="Times New Roman" charset="0"/>
              </a:rPr>
              <a:t>第</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行中的每个元素对应的</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首</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地址是：</a:t>
            </a:r>
          </a:p>
          <a:p>
            <a:pPr marL="1079500" lvl="2" indent="0">
              <a:lnSpc>
                <a:spcPct val="125000"/>
              </a:lnSpc>
              <a:spcBef>
                <a:spcPts val="800"/>
              </a:spcBef>
              <a:buFont typeface="Wingdings" pitchFamily="2" charset="2"/>
              <a:buNone/>
            </a:pP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solidFill>
                  <a:srgbClr val="FF0000"/>
                </a:solidFill>
                <a:latin typeface="Times New Roman" charset="0"/>
                <a:ea typeface="Times New Roman" charset="0"/>
                <a:cs typeface="Times New Roman" charset="0"/>
              </a:rPr>
              <a:t>(j-1)</a:t>
            </a:r>
            <a:r>
              <a:rPr lang="zh-CN" altLang="en-US" sz="2000" dirty="0">
                <a:solidFill>
                  <a:srgbClr val="FF0000"/>
                </a:solidFill>
                <a:latin typeface="Times New Roman" charset="0"/>
                <a:ea typeface="Times New Roman" charset="0"/>
                <a:cs typeface="Times New Roman" charset="0"/>
              </a:rPr>
              <a:t> </a:t>
            </a:r>
            <a:r>
              <a:rPr lang="en-US" altLang="zh-CN" sz="2000" dirty="0">
                <a:solidFill>
                  <a:srgbClr val="FF0000"/>
                </a:solidFill>
                <a:latin typeface="Times New Roman" charset="0"/>
                <a:ea typeface="Times New Roman" charset="0"/>
                <a:cs typeface="Times New Roman" charset="0"/>
                <a:sym typeface="Symbol" pitchFamily="18" charset="2"/>
              </a:rPr>
              <a:t></a:t>
            </a:r>
            <a:r>
              <a:rPr lang="zh-CN" altLang="en-US" sz="2000" dirty="0">
                <a:solidFill>
                  <a:srgbClr val="FF0000"/>
                </a:solidFill>
                <a:latin typeface="Times New Roman" charset="0"/>
                <a:ea typeface="Times New Roman" charset="0"/>
                <a:cs typeface="Times New Roman" charset="0"/>
                <a:sym typeface="Symbol" pitchFamily="18" charset="2"/>
              </a:rPr>
              <a:t> </a:t>
            </a:r>
            <a:r>
              <a:rPr lang="en-US" altLang="zh-CN" sz="2000" i="1" dirty="0">
                <a:solidFill>
                  <a:srgbClr val="FF0000"/>
                </a:solidFill>
                <a:latin typeface="Times New Roman" charset="0"/>
                <a:ea typeface="Times New Roman" charset="0"/>
                <a:cs typeface="Times New Roman" charset="0"/>
              </a:rPr>
              <a:t>l</a:t>
            </a:r>
            <a:r>
              <a:rPr lang="en-US" altLang="zh-CN" sz="2000" i="1"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n</a:t>
            </a:r>
          </a:p>
          <a:p>
            <a:pPr marL="533400" lvl="1" indent="0">
              <a:lnSpc>
                <a:spcPct val="125000"/>
              </a:lnSpc>
              <a:spcBef>
                <a:spcPts val="800"/>
              </a:spcBef>
              <a:buFont typeface="Wingdings" pitchFamily="2" charset="2"/>
              <a:buNone/>
            </a:pPr>
            <a:r>
              <a:rPr lang="zh-CN" altLang="en-US" sz="2000" dirty="0">
                <a:latin typeface="Times New Roman" charset="0"/>
                <a:ea typeface="Times New Roman" charset="0"/>
                <a:cs typeface="Times New Roman" charset="0"/>
              </a:rPr>
              <a:t>第</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行中的每个元素对应的</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首</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地址是：</a:t>
            </a:r>
          </a:p>
          <a:p>
            <a:pPr marL="533400" lvl="1" indent="0">
              <a:lnSpc>
                <a:spcPct val="125000"/>
              </a:lnSpc>
              <a:spcBef>
                <a:spcPts val="800"/>
              </a:spcBef>
              <a:buFont typeface="Wingdings" pitchFamily="2" charset="2"/>
              <a:buNone/>
            </a:pP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2j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solidFill>
                  <a:srgbClr val="FF0000"/>
                </a:solidFill>
                <a:latin typeface="Times New Roman" charset="0"/>
                <a:ea typeface="Times New Roman" charset="0"/>
                <a:cs typeface="Times New Roman" charset="0"/>
              </a:rPr>
              <a:t>n</a:t>
            </a:r>
            <a:r>
              <a:rPr lang="zh-CN" altLang="en-US" sz="2000" dirty="0">
                <a:solidFill>
                  <a:srgbClr val="FF0000"/>
                </a:solidFill>
                <a:latin typeface="Times New Roman" charset="0"/>
                <a:ea typeface="Times New Roman" charset="0"/>
                <a:cs typeface="Times New Roman" charset="0"/>
              </a:rPr>
              <a:t> </a:t>
            </a:r>
            <a:r>
              <a:rPr lang="en-US" altLang="zh-CN" sz="2000" dirty="0">
                <a:solidFill>
                  <a:srgbClr val="FF0000"/>
                </a:solidFill>
                <a:latin typeface="Times New Roman" charset="0"/>
                <a:ea typeface="Times New Roman" charset="0"/>
                <a:cs typeface="Times New Roman" charset="0"/>
                <a:sym typeface="Symbol" pitchFamily="18" charset="2"/>
              </a:rPr>
              <a:t></a:t>
            </a:r>
            <a:r>
              <a:rPr lang="zh-CN" altLang="en-US" sz="2000" dirty="0">
                <a:solidFill>
                  <a:srgbClr val="FF0000"/>
                </a:solidFill>
                <a:latin typeface="Times New Roman" charset="0"/>
                <a:ea typeface="Times New Roman" charset="0"/>
                <a:cs typeface="Times New Roman" charset="0"/>
                <a:sym typeface="Symbol" pitchFamily="18" charset="2"/>
              </a:rPr>
              <a:t> </a:t>
            </a:r>
            <a:r>
              <a:rPr lang="en-US" altLang="zh-CN" sz="2000" i="1" dirty="0">
                <a:solidFill>
                  <a:srgbClr val="FF0000"/>
                </a:solidFill>
                <a:latin typeface="Times New Roman" charset="0"/>
                <a:ea typeface="Times New Roman" charset="0"/>
                <a:cs typeface="Times New Roman" charset="0"/>
              </a:rPr>
              <a:t>l</a:t>
            </a:r>
            <a:r>
              <a:rPr lang="zh-CN" altLang="en-US" sz="2000" i="1" dirty="0">
                <a:solidFill>
                  <a:srgbClr val="FF0000"/>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1, 2,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n</a:t>
            </a:r>
          </a:p>
          <a:p>
            <a:pPr marL="533400" lvl="1" indent="0">
              <a:lnSpc>
                <a:spcPct val="125000"/>
              </a:lnSpc>
              <a:spcBef>
                <a:spcPts val="800"/>
              </a:spcBef>
              <a:buFont typeface="Wingdings" pitchFamily="2" charset="2"/>
              <a:buNone/>
            </a:pPr>
            <a:r>
              <a:rPr lang="en-US" altLang="zh-CN" sz="2000" dirty="0">
                <a:latin typeface="Times New Roman" charset="0"/>
                <a:ea typeface="Times New Roman" charset="0"/>
                <a:cs typeface="Times New Roman" charset="0"/>
              </a:rPr>
              <a:t>… … …</a:t>
            </a:r>
          </a:p>
          <a:p>
            <a:pPr marL="533400" lvl="1" indent="0">
              <a:lnSpc>
                <a:spcPct val="125000"/>
              </a:lnSpc>
              <a:spcBef>
                <a:spcPts val="800"/>
              </a:spcBef>
              <a:buFont typeface="Wingdings" pitchFamily="2" charset="2"/>
              <a:buNone/>
            </a:pPr>
            <a:r>
              <a:rPr lang="zh-CN" altLang="en-US" sz="2000" dirty="0">
                <a:latin typeface="Times New Roman" charset="0"/>
                <a:ea typeface="Times New Roman" charset="0"/>
                <a:cs typeface="Times New Roman" charset="0"/>
              </a:rPr>
              <a:t>第</a:t>
            </a:r>
            <a:r>
              <a:rPr lang="en-US" altLang="zh-CN" sz="2000" dirty="0">
                <a:latin typeface="Times New Roman" charset="0"/>
                <a:ea typeface="Times New Roman" charset="0"/>
                <a:cs typeface="Times New Roman" charset="0"/>
              </a:rPr>
              <a:t>m</a:t>
            </a:r>
            <a:r>
              <a:rPr lang="zh-CN" altLang="en-US" sz="2000" dirty="0">
                <a:latin typeface="Times New Roman" charset="0"/>
                <a:ea typeface="Times New Roman" charset="0"/>
                <a:cs typeface="Times New Roman" charset="0"/>
              </a:rPr>
              <a:t>行中的每个元素对应的</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首</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地址是：</a:t>
            </a:r>
          </a:p>
          <a:p>
            <a:pPr marL="1079500" lvl="2" indent="0">
              <a:lnSpc>
                <a:spcPct val="125000"/>
              </a:lnSpc>
              <a:spcBef>
                <a:spcPts val="800"/>
              </a:spcBef>
              <a:buFont typeface="Wingdings" pitchFamily="2" charset="2"/>
              <a:buNone/>
            </a:pPr>
            <a:r>
              <a:rPr lang="en-US" altLang="zh-CN" sz="2000" dirty="0">
                <a:latin typeface="Times New Roman" charset="0"/>
                <a:ea typeface="Times New Roman" charset="0"/>
                <a:cs typeface="Times New Roman" charset="0"/>
              </a:rPr>
              <a:t>LOC[</a:t>
            </a:r>
            <a:r>
              <a:rPr lang="en-US" altLang="zh-CN" sz="2000" dirty="0" err="1">
                <a:latin typeface="Times New Roman" charset="0"/>
                <a:ea typeface="Times New Roman" charset="0"/>
                <a:cs typeface="Times New Roman" charset="0"/>
              </a:rPr>
              <a:t>a</a:t>
            </a:r>
            <a:r>
              <a:rPr lang="en-US" altLang="zh-CN" sz="2000" baseline="-25000" dirty="0" err="1">
                <a:latin typeface="Times New Roman" charset="0"/>
                <a:ea typeface="Times New Roman" charset="0"/>
                <a:cs typeface="Times New Roman" charset="0"/>
              </a:rPr>
              <a:t>mj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rPr>
              <a:t>(m</a:t>
            </a:r>
            <a:r>
              <a:rPr lang="zh-CN" altLang="en-US" sz="2000" dirty="0">
                <a:solidFill>
                  <a:srgbClr val="0000FF"/>
                </a:solidFill>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rPr>
              <a:t>-</a:t>
            </a:r>
            <a:r>
              <a:rPr lang="zh-CN" altLang="en-US" sz="2000" dirty="0">
                <a:solidFill>
                  <a:srgbClr val="0000FF"/>
                </a:solidFill>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rPr>
              <a:t>1)</a:t>
            </a:r>
            <a:r>
              <a:rPr lang="zh-CN" altLang="en-US" sz="2000" dirty="0">
                <a:solidFill>
                  <a:srgbClr val="0000FF"/>
                </a:solidFill>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sym typeface="Symbol" pitchFamily="18" charset="2"/>
              </a:rPr>
              <a:t></a:t>
            </a:r>
            <a:r>
              <a:rPr lang="zh-CN" altLang="en-US" sz="2000" dirty="0">
                <a:solidFill>
                  <a:srgbClr val="FF0000"/>
                </a:solidFill>
                <a:latin typeface="Times New Roman" charset="0"/>
                <a:ea typeface="Times New Roman" charset="0"/>
                <a:cs typeface="Times New Roman" charset="0"/>
                <a:sym typeface="Symbol" pitchFamily="18" charset="2"/>
              </a:rPr>
              <a:t> </a:t>
            </a:r>
            <a:r>
              <a:rPr lang="en-US" altLang="zh-CN" sz="2000" dirty="0">
                <a:solidFill>
                  <a:srgbClr val="FF0000"/>
                </a:solidFill>
                <a:latin typeface="Times New Roman" charset="0"/>
                <a:ea typeface="Times New Roman" charset="0"/>
                <a:cs typeface="Times New Roman" charset="0"/>
              </a:rPr>
              <a:t>n</a:t>
            </a:r>
            <a:r>
              <a:rPr lang="zh-CN" altLang="en-US" sz="2000" dirty="0">
                <a:solidFill>
                  <a:srgbClr val="FF0000"/>
                </a:solidFill>
                <a:latin typeface="Times New Roman" charset="0"/>
                <a:ea typeface="Times New Roman" charset="0"/>
                <a:cs typeface="Times New Roman" charset="0"/>
              </a:rPr>
              <a:t> </a:t>
            </a:r>
            <a:r>
              <a:rPr lang="en-US" altLang="zh-CN" sz="2000" dirty="0">
                <a:solidFill>
                  <a:srgbClr val="FF0000"/>
                </a:solidFill>
                <a:latin typeface="Times New Roman" charset="0"/>
                <a:ea typeface="Times New Roman" charset="0"/>
                <a:cs typeface="Times New Roman" charset="0"/>
                <a:sym typeface="Symbol" pitchFamily="18" charset="2"/>
              </a:rPr>
              <a:t></a:t>
            </a:r>
            <a:r>
              <a:rPr lang="zh-CN" altLang="en-US" sz="2000" dirty="0">
                <a:solidFill>
                  <a:srgbClr val="FF0000"/>
                </a:solidFill>
                <a:latin typeface="Times New Roman" charset="0"/>
                <a:ea typeface="Times New Roman" charset="0"/>
                <a:cs typeface="Times New Roman" charset="0"/>
                <a:sym typeface="Symbol" pitchFamily="18" charset="2"/>
              </a:rPr>
              <a:t> </a:t>
            </a:r>
            <a:r>
              <a:rPr lang="en-US" altLang="zh-CN" sz="2000" i="1" dirty="0">
                <a:solidFill>
                  <a:srgbClr val="FF0000"/>
                </a:solidFill>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n     </a:t>
            </a:r>
          </a:p>
        </p:txBody>
      </p:sp>
      <p:sp>
        <p:nvSpPr>
          <p:cNvPr id="8" name="标题 1">
            <a:extLst>
              <a:ext uri="{FF2B5EF4-FFF2-40B4-BE49-F238E27FC236}">
                <a16:creationId xmlns:a16="http://schemas.microsoft.com/office/drawing/2014/main" id="{84DE114A-7916-7805-2E26-917DC158EE24}"/>
              </a:ext>
            </a:extLst>
          </p:cNvPr>
          <p:cNvSpPr>
            <a:spLocks noGrp="1"/>
          </p:cNvSpPr>
          <p:nvPr>
            <p:ph type="title"/>
          </p:nvPr>
        </p:nvSpPr>
        <p:spPr>
          <a:xfrm>
            <a:off x="432000" y="212659"/>
            <a:ext cx="8280000" cy="606041"/>
          </a:xfrm>
        </p:spPr>
        <p:txBody>
          <a:bodyPr/>
          <a:lstStyle/>
          <a:p>
            <a:r>
              <a:rPr lang="zh-CN" altLang="en-US" dirty="0"/>
              <a:t>数组的顺序表示和实现</a:t>
            </a:r>
          </a:p>
        </p:txBody>
      </p:sp>
    </p:spTree>
    <p:extLst>
      <p:ext uri="{BB962C8B-B14F-4D97-AF65-F5344CB8AC3E}">
        <p14:creationId xmlns:p14="http://schemas.microsoft.com/office/powerpoint/2010/main" val="93703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graphicFrame>
        <p:nvGraphicFramePr>
          <p:cNvPr id="6" name="Object 11"/>
          <p:cNvGraphicFramePr>
            <a:graphicFrameLocks noGrp="1" noChangeAspect="1"/>
          </p:cNvGraphicFramePr>
          <p:nvPr>
            <p:ph sz="half" idx="4294967295"/>
          </p:nvPr>
        </p:nvGraphicFramePr>
        <p:xfrm>
          <a:off x="2063339" y="1031242"/>
          <a:ext cx="4521375" cy="2276227"/>
        </p:xfrm>
        <a:graphic>
          <a:graphicData uri="http://schemas.openxmlformats.org/presentationml/2006/ole">
            <mc:AlternateContent xmlns:mc="http://schemas.openxmlformats.org/markup-compatibility/2006">
              <mc:Choice xmlns:v="urn:schemas-microsoft-com:vml" Requires="v">
                <p:oleObj name="Equation" r:id="rId2" imgW="1866600" imgH="939600" progId="Equation.3">
                  <p:embed/>
                </p:oleObj>
              </mc:Choice>
              <mc:Fallback>
                <p:oleObj name="Equation" r:id="rId2" imgW="1866600" imgH="939600" progId="Equation.3">
                  <p:embed/>
                  <p:pic>
                    <p:nvPicPr>
                      <p:cNvPr id="6" name="Object 11"/>
                      <p:cNvPicPr>
                        <a:picLocks noChangeAspect="1" noChangeArrowheads="1"/>
                      </p:cNvPicPr>
                      <p:nvPr/>
                    </p:nvPicPr>
                    <p:blipFill>
                      <a:blip r:embed="rId3">
                        <a:extLst>
                          <a:ext uri="{28A0092B-C50C-407E-A947-70E740481C1C}">
                            <a14:useLocalDpi xmlns:a14="http://schemas.microsoft.com/office/drawing/2010/main" val="0"/>
                          </a:ext>
                        </a:extLst>
                      </a:blip>
                      <a:srcRect r="877"/>
                      <a:stretch>
                        <a:fillRect/>
                      </a:stretch>
                    </p:blipFill>
                    <p:spPr bwMode="auto">
                      <a:xfrm>
                        <a:off x="2063339" y="1031242"/>
                        <a:ext cx="4521375" cy="2276227"/>
                      </a:xfrm>
                      <a:prstGeom prst="rect">
                        <a:avLst/>
                      </a:prstGeom>
                      <a:solidFill>
                        <a:srgbClr val="FFFFFF"/>
                      </a:solidFill>
                      <a:ln>
                        <a:noFill/>
                      </a:ln>
                      <a:effectLst/>
                    </p:spPr>
                  </p:pic>
                </p:oleObj>
              </mc:Fallback>
            </mc:AlternateContent>
          </a:graphicData>
        </a:graphic>
      </p:graphicFrame>
      <p:graphicFrame>
        <p:nvGraphicFramePr>
          <p:cNvPr id="7" name="Object 3"/>
          <p:cNvGraphicFramePr>
            <a:graphicFrameLocks noChangeAspect="1"/>
          </p:cNvGraphicFramePr>
          <p:nvPr/>
        </p:nvGraphicFramePr>
        <p:xfrm>
          <a:off x="555531" y="3826755"/>
          <a:ext cx="8063464" cy="657543"/>
        </p:xfrm>
        <a:graphic>
          <a:graphicData uri="http://schemas.openxmlformats.org/presentationml/2006/ole">
            <mc:AlternateContent xmlns:mc="http://schemas.openxmlformats.org/markup-compatibility/2006">
              <mc:Choice xmlns:v="urn:schemas-microsoft-com:vml" Requires="v">
                <p:oleObj name="Document" r:id="rId4" imgW="5778284" imgH="471616" progId="Word.Document.8">
                  <p:embed/>
                </p:oleObj>
              </mc:Choice>
              <mc:Fallback>
                <p:oleObj name="Document" r:id="rId4" imgW="5778284" imgH="471616" progId="Word.Document.8">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l="2000" r="14679" b="28522"/>
                      <a:stretch>
                        <a:fillRect/>
                      </a:stretch>
                    </p:blipFill>
                    <p:spPr bwMode="auto">
                      <a:xfrm>
                        <a:off x="555531" y="3826755"/>
                        <a:ext cx="8063464" cy="657543"/>
                      </a:xfrm>
                      <a:prstGeom prst="rect">
                        <a:avLst/>
                      </a:prstGeom>
                      <a:solidFill>
                        <a:srgbClr val="FFFFFF"/>
                      </a:solidFill>
                      <a:ln>
                        <a:noFill/>
                      </a:ln>
                      <a:effectLst/>
                    </p:spPr>
                  </p:pic>
                </p:oleObj>
              </mc:Fallback>
            </mc:AlternateContent>
          </a:graphicData>
        </a:graphic>
      </p:graphicFrame>
      <p:grpSp>
        <p:nvGrpSpPr>
          <p:cNvPr id="8" name="Group 4"/>
          <p:cNvGrpSpPr>
            <a:grpSpLocks/>
          </p:cNvGrpSpPr>
          <p:nvPr/>
        </p:nvGrpSpPr>
        <p:grpSpPr bwMode="auto">
          <a:xfrm>
            <a:off x="1120365" y="4176032"/>
            <a:ext cx="7822158" cy="769744"/>
            <a:chOff x="824" y="872"/>
            <a:chExt cx="5753" cy="206"/>
          </a:xfrm>
        </p:grpSpPr>
        <p:sp>
          <p:nvSpPr>
            <p:cNvPr id="9" name="Text Box 5"/>
            <p:cNvSpPr txBox="1">
              <a:spLocks noChangeArrowheads="1"/>
            </p:cNvSpPr>
            <p:nvPr/>
          </p:nvSpPr>
          <p:spPr bwMode="auto">
            <a:xfrm>
              <a:off x="824" y="914"/>
              <a:ext cx="575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eaLnBrk="1" fontAlgn="base" latinLnBrk="0" hangingPunct="1">
                <a:lnSpc>
                  <a:spcPct val="128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1</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                     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2</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                              </a:t>
              </a:r>
              <a:r>
                <a:rPr kumimoji="1" lang="zh-CN" altLang="en-US" sz="2400" b="0" i="0" u="none" strike="noStrike" kern="0" cap="none" spc="0" normalizeH="0" noProof="0" dirty="0">
                  <a:ln>
                    <a:noFill/>
                  </a:ln>
                  <a:solidFill>
                    <a:srgbClr val="000000"/>
                  </a:solidFill>
                  <a:effectLst/>
                  <a:uLnTx/>
                  <a:uFillTx/>
                  <a:latin typeface="Times New Roman" panose="02020603050405020304" pitchFamily="18" charset="0"/>
                </a:rPr>
                <a:t> </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 第</a:t>
              </a:r>
              <a:r>
                <a:rPr kumimoji="1" lang="en-US" altLang="zh-CN" sz="2400" b="0" i="0" u="none" strike="noStrike" kern="0" cap="none" spc="0" normalizeH="0" baseline="0" noProof="0" dirty="0">
                  <a:ln>
                    <a:noFill/>
                  </a:ln>
                  <a:solidFill>
                    <a:srgbClr val="000000"/>
                  </a:solidFill>
                  <a:effectLst/>
                  <a:uLnTx/>
                  <a:uFillTx/>
                  <a:latin typeface="Times New Roman" panose="02020603050405020304" pitchFamily="18" charset="0"/>
                </a:rPr>
                <a:t>m</a:t>
              </a:r>
              <a:r>
                <a:rPr kumimoji="1" lang="zh-CN" altLang="en-US" sz="2400" b="0" i="0" u="none" strike="noStrike" kern="0" cap="none" spc="0" normalizeH="0" baseline="0" noProof="0" dirty="0">
                  <a:ln>
                    <a:noFill/>
                  </a:ln>
                  <a:solidFill>
                    <a:srgbClr val="000000"/>
                  </a:solidFill>
                  <a:effectLst/>
                  <a:uLnTx/>
                  <a:uFillTx/>
                  <a:latin typeface="Times New Roman" panose="02020603050405020304" pitchFamily="18" charset="0"/>
                </a:rPr>
                <a:t>行</a:t>
              </a:r>
            </a:p>
          </p:txBody>
        </p:sp>
        <p:sp>
          <p:nvSpPr>
            <p:cNvPr id="12" name="AutoShape 8"/>
            <p:cNvSpPr>
              <a:spLocks/>
            </p:cNvSpPr>
            <p:nvPr/>
          </p:nvSpPr>
          <p:spPr bwMode="auto">
            <a:xfrm rot="16200000">
              <a:off x="5239" y="234"/>
              <a:ext cx="67" cy="1343"/>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13" name="Text Box 9"/>
          <p:cNvSpPr txBox="1">
            <a:spLocks noChangeArrowheads="1"/>
          </p:cNvSpPr>
          <p:nvPr/>
        </p:nvSpPr>
        <p:spPr bwMode="auto">
          <a:xfrm>
            <a:off x="2647434" y="5026395"/>
            <a:ext cx="3849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eaLnBrk="1" fontAlgn="base" hangingPunct="1">
              <a:spcBef>
                <a:spcPct val="0"/>
              </a:spcBef>
              <a:spcAft>
                <a:spcPct val="0"/>
              </a:spcAft>
              <a:defRPr/>
            </a:pPr>
            <a:r>
              <a:rPr lang="zh-CN" altLang="en-US" sz="2000" b="1" kern="0" dirty="0">
                <a:solidFill>
                  <a:srgbClr val="005825"/>
                </a:solidFill>
              </a:rPr>
              <a:t>行优先顺序 </a:t>
            </a:r>
            <a:r>
              <a:rPr lang="en-US" altLang="zh-CN" sz="2000" b="1" kern="0" dirty="0">
                <a:solidFill>
                  <a:srgbClr val="005825"/>
                </a:solidFill>
              </a:rPr>
              <a:t>(Row Major Order) </a:t>
            </a:r>
            <a:endParaRPr kumimoji="0" lang="zh-CN" altLang="en-US" sz="2000" b="1" i="0" u="none" strike="noStrike" kern="0" cap="none" spc="0" normalizeH="0" baseline="0" noProof="0" dirty="0">
              <a:ln>
                <a:noFill/>
              </a:ln>
              <a:solidFill>
                <a:srgbClr val="005825"/>
              </a:solidFill>
              <a:effectLst/>
              <a:uLnTx/>
              <a:uFillTx/>
            </a:endParaRPr>
          </a:p>
        </p:txBody>
      </p:sp>
      <p:sp>
        <p:nvSpPr>
          <p:cNvPr id="17" name="AutoShape 8"/>
          <p:cNvSpPr>
            <a:spLocks/>
          </p:cNvSpPr>
          <p:nvPr/>
        </p:nvSpPr>
        <p:spPr bwMode="auto">
          <a:xfrm rot="16200000">
            <a:off x="3783173" y="3426077"/>
            <a:ext cx="250353" cy="1826031"/>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AutoShape 8"/>
          <p:cNvSpPr>
            <a:spLocks/>
          </p:cNvSpPr>
          <p:nvPr/>
        </p:nvSpPr>
        <p:spPr bwMode="auto">
          <a:xfrm rot="16200000">
            <a:off x="1454470" y="3423309"/>
            <a:ext cx="250353" cy="1826031"/>
          </a:xfrm>
          <a:prstGeom prst="leftBrace">
            <a:avLst>
              <a:gd name="adj1" fmla="val 167040"/>
              <a:gd name="adj2" fmla="val 524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143518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endParaRPr kumimoji="1" lang="zh-CN" altLang="en-US" dirty="0"/>
          </a:p>
        </p:txBody>
      </p:sp>
      <p:sp>
        <p:nvSpPr>
          <p:cNvPr id="3" name="内容占位符 2"/>
          <p:cNvSpPr>
            <a:spLocks noGrp="1"/>
          </p:cNvSpPr>
          <p:nvPr>
            <p:ph idx="1"/>
          </p:nvPr>
        </p:nvSpPr>
        <p:spPr/>
        <p:txBody>
          <a:bodyPr>
            <a:normAutofit/>
          </a:bodyPr>
          <a:lstStyle/>
          <a:p>
            <a:pPr marL="0" indent="0">
              <a:lnSpc>
                <a:spcPct val="150000"/>
              </a:lnSpc>
              <a:spcBef>
                <a:spcPts val="600"/>
              </a:spcBef>
              <a:buFont typeface="Wingdings" pitchFamily="2" charset="2"/>
              <a:buNone/>
            </a:pPr>
            <a:r>
              <a:rPr lang="zh-CN" altLang="en-US" sz="1800" dirty="0">
                <a:latin typeface="Times New Roman" charset="0"/>
                <a:ea typeface="Times New Roman" charset="0"/>
                <a:cs typeface="Times New Roman" charset="0"/>
              </a:rPr>
              <a:t>由此可知，二维数组中</a:t>
            </a:r>
            <a:r>
              <a:rPr lang="zh-CN" altLang="en-US" sz="1800" dirty="0">
                <a:solidFill>
                  <a:srgbClr val="FF0000"/>
                </a:solidFill>
                <a:latin typeface="Times New Roman" charset="0"/>
                <a:ea typeface="Times New Roman" charset="0"/>
                <a:cs typeface="Times New Roman" charset="0"/>
              </a:rPr>
              <a:t>任一元素 </a:t>
            </a:r>
            <a:r>
              <a:rPr lang="en-US" altLang="zh-CN" sz="1800" dirty="0" err="1">
                <a:solidFill>
                  <a:srgbClr val="FF0000"/>
                </a:solidFill>
                <a:latin typeface="Times New Roman" charset="0"/>
                <a:ea typeface="Times New Roman" charset="0"/>
                <a:cs typeface="Times New Roman" charset="0"/>
              </a:rPr>
              <a:t>a</a:t>
            </a:r>
            <a:r>
              <a:rPr lang="en-US" altLang="zh-CN" sz="1800" baseline="-25000" dirty="0" err="1">
                <a:solidFill>
                  <a:srgbClr val="FF0000"/>
                </a:solidFill>
                <a:latin typeface="Times New Roman" charset="0"/>
                <a:ea typeface="Times New Roman" charset="0"/>
                <a:cs typeface="Times New Roman" charset="0"/>
              </a:rPr>
              <a:t>ij</a:t>
            </a:r>
            <a:r>
              <a:rPr lang="en-US" altLang="zh-CN" sz="1800" baseline="-25000" dirty="0">
                <a:solidFill>
                  <a:srgbClr val="FF0000"/>
                </a:solidFill>
                <a:latin typeface="Times New Roman" charset="0"/>
                <a:ea typeface="Times New Roman" charset="0"/>
                <a:cs typeface="Times New Roman" charset="0"/>
              </a:rPr>
              <a:t> </a:t>
            </a:r>
            <a:r>
              <a:rPr lang="zh-CN" altLang="en-US" sz="1800" dirty="0">
                <a:solidFill>
                  <a:srgbClr val="FF0000"/>
                </a:solidFill>
                <a:latin typeface="Times New Roman" charset="0"/>
                <a:ea typeface="Times New Roman" charset="0"/>
                <a:cs typeface="Times New Roman" charset="0"/>
              </a:rPr>
              <a:t>的</a:t>
            </a:r>
            <a:r>
              <a:rPr lang="en-US" altLang="zh-CN" sz="1800" dirty="0">
                <a:solidFill>
                  <a:srgbClr val="FF0000"/>
                </a:solidFill>
                <a:latin typeface="Times New Roman" charset="0"/>
                <a:ea typeface="Times New Roman" charset="0"/>
                <a:cs typeface="Times New Roman" charset="0"/>
              </a:rPr>
              <a:t>(</a:t>
            </a:r>
            <a:r>
              <a:rPr lang="zh-CN" altLang="en-US" sz="1800" dirty="0">
                <a:solidFill>
                  <a:srgbClr val="FF0000"/>
                </a:solidFill>
                <a:latin typeface="Times New Roman" charset="0"/>
                <a:ea typeface="Times New Roman" charset="0"/>
                <a:cs typeface="Times New Roman" charset="0"/>
              </a:rPr>
              <a:t>首</a:t>
            </a:r>
            <a:r>
              <a:rPr lang="en-US" altLang="zh-CN" sz="1800" dirty="0">
                <a:solidFill>
                  <a:srgbClr val="FF0000"/>
                </a:solidFill>
                <a:latin typeface="Times New Roman" charset="0"/>
                <a:ea typeface="Times New Roman" charset="0"/>
                <a:cs typeface="Times New Roman" charset="0"/>
              </a:rPr>
              <a:t>)</a:t>
            </a:r>
            <a:r>
              <a:rPr lang="zh-CN" altLang="en-US" sz="1800" dirty="0">
                <a:solidFill>
                  <a:srgbClr val="FF0000"/>
                </a:solidFill>
                <a:latin typeface="Times New Roman" charset="0"/>
                <a:ea typeface="Times New Roman" charset="0"/>
                <a:cs typeface="Times New Roman" charset="0"/>
              </a:rPr>
              <a:t>地址</a:t>
            </a:r>
            <a:r>
              <a:rPr lang="zh-CN" altLang="en-US" sz="1800" dirty="0">
                <a:latin typeface="Times New Roman" charset="0"/>
                <a:ea typeface="Times New Roman" charset="0"/>
                <a:cs typeface="Times New Roman" charset="0"/>
              </a:rPr>
              <a:t>是：</a:t>
            </a:r>
          </a:p>
          <a:p>
            <a:pPr marL="533400" lvl="1" indent="0" algn="ctr">
              <a:lnSpc>
                <a:spcPct val="150000"/>
              </a:lnSpc>
              <a:spcBef>
                <a:spcPts val="600"/>
              </a:spcBef>
              <a:buFont typeface="Wingdings" pitchFamily="2" charset="2"/>
              <a:buNone/>
            </a:pPr>
            <a:r>
              <a:rPr lang="en-US" altLang="zh-CN" sz="1800" dirty="0">
                <a:latin typeface="Times New Roman" charset="0"/>
                <a:ea typeface="Times New Roman" charset="0"/>
                <a:cs typeface="Times New Roman" charset="0"/>
              </a:rPr>
              <a:t>LOC[</a:t>
            </a:r>
            <a:r>
              <a:rPr lang="en-US" altLang="zh-CN" sz="1800" dirty="0" err="1">
                <a:latin typeface="Times New Roman" charset="0"/>
                <a:ea typeface="Times New Roman" charset="0"/>
                <a:cs typeface="Times New Roman" charset="0"/>
              </a:rPr>
              <a:t>a</a:t>
            </a:r>
            <a:r>
              <a:rPr lang="en-US" altLang="zh-CN" sz="1800" baseline="-25000" dirty="0" err="1">
                <a:latin typeface="Times New Roman" charset="0"/>
                <a:ea typeface="Times New Roman" charset="0"/>
                <a:cs typeface="Times New Roman" charset="0"/>
              </a:rPr>
              <a:t>ij</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LOC[a</a:t>
            </a:r>
            <a:r>
              <a:rPr lang="en-US" altLang="zh-CN" sz="1800" baseline="-25000" dirty="0">
                <a:latin typeface="Times New Roman" charset="0"/>
                <a:ea typeface="Times New Roman" charset="0"/>
                <a:cs typeface="Times New Roman" charset="0"/>
              </a:rPr>
              <a:t>11</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a:t>
            </a:r>
            <a:r>
              <a:rPr lang="en-US" altLang="zh-CN" sz="1800" dirty="0" err="1">
                <a:solidFill>
                  <a:srgbClr val="FF0000"/>
                </a:solidFill>
                <a:latin typeface="Times New Roman" charset="0"/>
                <a:ea typeface="Times New Roman" charset="0"/>
                <a:cs typeface="Times New Roman" charset="0"/>
              </a:rPr>
              <a:t>i</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1)</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sym typeface="Symbol" pitchFamily="18" charset="2"/>
              </a:rPr>
              <a:t></a:t>
            </a:r>
            <a:r>
              <a:rPr lang="zh-CN" altLang="en-US" sz="1800" dirty="0">
                <a:solidFill>
                  <a:srgbClr val="FF0000"/>
                </a:solidFill>
                <a:latin typeface="Times New Roman" charset="0"/>
                <a:ea typeface="Times New Roman" charset="0"/>
                <a:cs typeface="Times New Roman" charset="0"/>
                <a:sym typeface="Symbol" pitchFamily="18" charset="2"/>
              </a:rPr>
              <a:t> </a:t>
            </a:r>
            <a:r>
              <a:rPr lang="en-US" altLang="zh-CN" sz="1800" dirty="0">
                <a:solidFill>
                  <a:srgbClr val="0000FF"/>
                </a:solidFill>
                <a:latin typeface="Times New Roman" charset="0"/>
                <a:ea typeface="Times New Roman" charset="0"/>
                <a:cs typeface="Times New Roman" charset="0"/>
              </a:rPr>
              <a:t>n</a:t>
            </a:r>
            <a:r>
              <a:rPr lang="en-US" altLang="zh-CN" sz="1800" i="1"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(j</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a:t>
            </a:r>
            <a:r>
              <a:rPr lang="zh-CN" altLang="en-US" sz="1800" dirty="0">
                <a:solidFill>
                  <a:srgbClr val="FF0000"/>
                </a:solidFill>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1)]</a:t>
            </a:r>
            <a:r>
              <a:rPr lang="zh-CN" altLang="en-US" sz="1800" dirty="0">
                <a:solidFill>
                  <a:srgbClr val="FF0000"/>
                </a:solidFill>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sym typeface="Symbol" pitchFamily="18" charset="2"/>
              </a:rPr>
              <a:t></a:t>
            </a:r>
            <a:r>
              <a:rPr lang="zh-CN" altLang="en-US" sz="1800" dirty="0">
                <a:latin typeface="Times New Roman" charset="0"/>
                <a:ea typeface="Times New Roman" charset="0"/>
                <a:cs typeface="Times New Roman" charset="0"/>
                <a:sym typeface="Symbol" pitchFamily="18" charset="2"/>
              </a:rPr>
              <a:t> </a:t>
            </a:r>
            <a:r>
              <a:rPr lang="en-US" altLang="zh-CN" sz="1800" i="1" dirty="0">
                <a:latin typeface="Times New Roman" charset="0"/>
                <a:ea typeface="Times New Roman" charset="0"/>
                <a:cs typeface="Times New Roman" charset="0"/>
              </a:rPr>
              <a:t>l </a:t>
            </a:r>
            <a:r>
              <a:rPr lang="en-US" altLang="zh-CN" sz="1800" dirty="0">
                <a:latin typeface="Times New Roman" charset="0"/>
                <a:ea typeface="Times New Roman" charset="0"/>
                <a:cs typeface="Times New Roman" charset="0"/>
              </a:rPr>
              <a:t>        (1)</a:t>
            </a:r>
          </a:p>
          <a:p>
            <a:pPr marL="12700" lvl="1" indent="0" algn="ctr">
              <a:lnSpc>
                <a:spcPct val="150000"/>
              </a:lnSpc>
              <a:spcBef>
                <a:spcPts val="600"/>
              </a:spcBef>
              <a:buFont typeface="Wingdings" pitchFamily="2" charset="2"/>
              <a:buNone/>
            </a:pPr>
            <a:r>
              <a:rPr lang="zh-CN" altLang="en-US" sz="1800" dirty="0">
                <a:latin typeface="Times New Roman" charset="0"/>
                <a:ea typeface="Times New Roman" charset="0"/>
                <a:cs typeface="Times New Roman" charset="0"/>
              </a:rPr>
              <a:t>  </a:t>
            </a:r>
            <a:r>
              <a:rPr lang="en-US" altLang="zh-CN" sz="1800" dirty="0" err="1">
                <a:latin typeface="Times New Roman" charset="0"/>
                <a:ea typeface="Times New Roman" charset="0"/>
                <a:cs typeface="Times New Roman" charset="0"/>
              </a:rPr>
              <a:t>i</a:t>
            </a:r>
            <a:r>
              <a:rPr lang="en-US" altLang="zh-CN" sz="1800" dirty="0">
                <a:latin typeface="Times New Roman" charset="0"/>
                <a:ea typeface="Times New Roman" charset="0"/>
                <a:cs typeface="Times New Roman" charset="0"/>
              </a:rPr>
              <a:t> = 1, 2,</a:t>
            </a:r>
            <a:r>
              <a:rPr lang="en-US" altLang="zh-CN" sz="1800" baseline="-250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 m    j = 1, 2,</a:t>
            </a:r>
            <a:r>
              <a:rPr lang="en-US" altLang="zh-CN" sz="1800" baseline="-250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 n</a:t>
            </a:r>
          </a:p>
          <a:p>
            <a:pPr marL="0" indent="0">
              <a:lnSpc>
                <a:spcPct val="150000"/>
              </a:lnSpc>
              <a:spcBef>
                <a:spcPts val="600"/>
              </a:spcBef>
              <a:buFont typeface="Wingdings" pitchFamily="2" charset="2"/>
              <a:buNone/>
            </a:pPr>
            <a:r>
              <a:rPr lang="zh-CN" altLang="en-US" sz="1800" dirty="0">
                <a:latin typeface="Times New Roman" charset="0"/>
                <a:ea typeface="Times New Roman" charset="0"/>
                <a:cs typeface="Times New Roman" charset="0"/>
              </a:rPr>
              <a:t>根据</a:t>
            </a:r>
            <a:r>
              <a:rPr lang="en-US" altLang="zh-CN" sz="1800" dirty="0">
                <a:latin typeface="Times New Roman" charset="0"/>
                <a:ea typeface="Times New Roman" charset="0"/>
                <a:cs typeface="Times New Roman" charset="0"/>
              </a:rPr>
              <a:t>(1)</a:t>
            </a:r>
            <a:r>
              <a:rPr lang="zh-CN" altLang="en-US" sz="1800" dirty="0">
                <a:latin typeface="Times New Roman" charset="0"/>
                <a:ea typeface="Times New Roman" charset="0"/>
                <a:cs typeface="Times New Roman" charset="0"/>
              </a:rPr>
              <a:t>式，对于三维数组</a:t>
            </a:r>
            <a:r>
              <a:rPr lang="en-US" altLang="zh-CN" sz="1800" b="1" dirty="0">
                <a:solidFill>
                  <a:srgbClr val="0000FF"/>
                </a:solidFill>
                <a:latin typeface="Times New Roman" charset="0"/>
                <a:ea typeface="Times New Roman" charset="0"/>
                <a:cs typeface="Times New Roman" charset="0"/>
              </a:rPr>
              <a:t>A = (</a:t>
            </a:r>
            <a:r>
              <a:rPr lang="en-US" altLang="zh-CN" sz="1800" b="1" dirty="0" err="1">
                <a:solidFill>
                  <a:srgbClr val="0000FF"/>
                </a:solidFill>
                <a:latin typeface="Times New Roman" charset="0"/>
                <a:ea typeface="Times New Roman" charset="0"/>
                <a:cs typeface="Times New Roman" charset="0"/>
              </a:rPr>
              <a:t>a</a:t>
            </a:r>
            <a:r>
              <a:rPr lang="en-US" altLang="zh-CN" sz="1800" b="1" baseline="-18000" dirty="0" err="1">
                <a:solidFill>
                  <a:srgbClr val="0000FF"/>
                </a:solidFill>
                <a:latin typeface="Times New Roman" charset="0"/>
                <a:ea typeface="Times New Roman" charset="0"/>
                <a:cs typeface="Times New Roman" charset="0"/>
              </a:rPr>
              <a:t>ijk</a:t>
            </a:r>
            <a:r>
              <a:rPr lang="en-US" altLang="zh-CN" sz="1800" b="1" dirty="0">
                <a:solidFill>
                  <a:srgbClr val="0000FF"/>
                </a:solidFill>
                <a:latin typeface="Times New Roman" charset="0"/>
                <a:ea typeface="Times New Roman" charset="0"/>
                <a:cs typeface="Times New Roman" charset="0"/>
              </a:rPr>
              <a:t>)</a:t>
            </a:r>
            <a:r>
              <a:rPr lang="en-US" altLang="zh-CN" sz="1800" b="1" baseline="-25000" dirty="0" err="1">
                <a:solidFill>
                  <a:srgbClr val="0000FF"/>
                </a:solidFill>
                <a:latin typeface="Times New Roman" charset="0"/>
                <a:ea typeface="Times New Roman" charset="0"/>
                <a:cs typeface="Times New Roman" charset="0"/>
              </a:rPr>
              <a:t>m</a:t>
            </a:r>
            <a:r>
              <a:rPr lang="en-US" altLang="zh-CN" sz="1800" b="1" baseline="-25000" dirty="0" err="1">
                <a:solidFill>
                  <a:srgbClr val="0000FF"/>
                </a:solidFill>
                <a:latin typeface="Times New Roman" charset="0"/>
                <a:ea typeface="Times New Roman" charset="0"/>
                <a:cs typeface="Times New Roman" charset="0"/>
                <a:sym typeface="Symbol" pitchFamily="18" charset="2"/>
              </a:rPr>
              <a:t></a:t>
            </a:r>
            <a:r>
              <a:rPr lang="en-US" altLang="zh-CN" sz="1800" b="1" baseline="-25000" dirty="0" err="1">
                <a:solidFill>
                  <a:srgbClr val="0000FF"/>
                </a:solidFill>
                <a:latin typeface="Times New Roman" charset="0"/>
                <a:ea typeface="Times New Roman" charset="0"/>
                <a:cs typeface="Times New Roman" charset="0"/>
              </a:rPr>
              <a:t>n</a:t>
            </a:r>
            <a:r>
              <a:rPr lang="en-US" altLang="zh-CN" sz="1800" b="1" baseline="-25000" dirty="0" err="1">
                <a:solidFill>
                  <a:srgbClr val="0000FF"/>
                </a:solidFill>
                <a:latin typeface="Times New Roman" charset="0"/>
                <a:ea typeface="Times New Roman" charset="0"/>
                <a:cs typeface="Times New Roman" charset="0"/>
                <a:sym typeface="Symbol" pitchFamily="18" charset="2"/>
              </a:rPr>
              <a:t></a:t>
            </a:r>
            <a:r>
              <a:rPr lang="en-US" altLang="zh-CN" sz="1800" b="1" baseline="-25000" dirty="0" err="1">
                <a:solidFill>
                  <a:srgbClr val="0000FF"/>
                </a:solidFill>
                <a:latin typeface="Times New Roman" charset="0"/>
                <a:ea typeface="Times New Roman" charset="0"/>
                <a:cs typeface="Times New Roman" charset="0"/>
              </a:rPr>
              <a:t>p</a:t>
            </a:r>
            <a:r>
              <a:rPr lang="zh-CN" altLang="en-US" sz="1800" dirty="0">
                <a:latin typeface="Times New Roman" charset="0"/>
                <a:ea typeface="Times New Roman" charset="0"/>
                <a:cs typeface="Times New Roman" charset="0"/>
              </a:rPr>
              <a:t>，若每个元素占用的存储单元数为 </a:t>
            </a:r>
            <a:r>
              <a:rPr lang="en-US" altLang="zh-CN" sz="1800" i="1" dirty="0">
                <a:latin typeface="Times New Roman" charset="0"/>
                <a:ea typeface="Times New Roman" charset="0"/>
                <a:cs typeface="Times New Roman" charset="0"/>
              </a:rPr>
              <a:t>l</a:t>
            </a:r>
            <a:r>
              <a:rPr lang="zh-CN" altLang="en-US" sz="1800" i="1"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个</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a:t>
            </a:r>
            <a:r>
              <a:rPr lang="en-US" altLang="zh-CN" sz="1800" dirty="0">
                <a:latin typeface="Times New Roman" charset="0"/>
                <a:ea typeface="Times New Roman" charset="0"/>
                <a:cs typeface="Times New Roman" charset="0"/>
              </a:rPr>
              <a:t>LOC[a</a:t>
            </a:r>
            <a:r>
              <a:rPr lang="en-US" altLang="zh-CN" sz="1800" baseline="-25000" dirty="0">
                <a:latin typeface="Times New Roman" charset="0"/>
                <a:ea typeface="Times New Roman" charset="0"/>
                <a:cs typeface="Times New Roman" charset="0"/>
              </a:rPr>
              <a:t>111</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表示元素</a:t>
            </a:r>
            <a:r>
              <a:rPr lang="en-US" altLang="zh-CN" sz="1800" dirty="0">
                <a:latin typeface="Times New Roman" charset="0"/>
                <a:ea typeface="Times New Roman" charset="0"/>
                <a:cs typeface="Times New Roman" charset="0"/>
              </a:rPr>
              <a:t>a</a:t>
            </a:r>
            <a:r>
              <a:rPr lang="en-US" altLang="zh-CN" sz="1800" baseline="-25000" dirty="0">
                <a:latin typeface="Times New Roman" charset="0"/>
                <a:ea typeface="Times New Roman" charset="0"/>
                <a:cs typeface="Times New Roman" charset="0"/>
              </a:rPr>
              <a:t>111</a:t>
            </a:r>
            <a:r>
              <a:rPr lang="zh-CN" altLang="en-US" sz="1800" dirty="0">
                <a:latin typeface="Times New Roman" charset="0"/>
                <a:ea typeface="Times New Roman" charset="0"/>
                <a:cs typeface="Times New Roman" charset="0"/>
              </a:rPr>
              <a:t>的首地址，即</a:t>
            </a:r>
            <a:r>
              <a:rPr lang="zh-CN" altLang="en-US" sz="1800" b="1" dirty="0">
                <a:solidFill>
                  <a:srgbClr val="0000FF"/>
                </a:solidFill>
                <a:latin typeface="Times New Roman" charset="0"/>
                <a:ea typeface="Times New Roman" charset="0"/>
                <a:cs typeface="Times New Roman" charset="0"/>
              </a:rPr>
              <a:t>数组的首地址</a:t>
            </a:r>
            <a:r>
              <a:rPr lang="zh-CN" altLang="en-US" sz="1800" dirty="0">
                <a:latin typeface="Times New Roman" charset="0"/>
                <a:ea typeface="Times New Roman" charset="0"/>
                <a:cs typeface="Times New Roman" charset="0"/>
              </a:rPr>
              <a:t>。以“</a:t>
            </a:r>
            <a:r>
              <a:rPr lang="zh-CN" altLang="en-US" sz="1800" dirty="0">
                <a:solidFill>
                  <a:srgbClr val="FF0000"/>
                </a:solidFill>
                <a:latin typeface="Times New Roman" charset="0"/>
                <a:ea typeface="Times New Roman" charset="0"/>
                <a:cs typeface="Times New Roman" charset="0"/>
              </a:rPr>
              <a:t>行优先顺序</a:t>
            </a:r>
            <a:r>
              <a:rPr lang="zh-CN" altLang="en-US" sz="1800" dirty="0">
                <a:latin typeface="Times New Roman" charset="0"/>
                <a:ea typeface="Times New Roman" charset="0"/>
                <a:cs typeface="Times New Roman" charset="0"/>
              </a:rPr>
              <a:t>”存储在内存中。</a:t>
            </a:r>
            <a:endParaRPr lang="en-US" altLang="zh-CN" sz="1800" dirty="0">
              <a:latin typeface="Times New Roman" charset="0"/>
              <a:ea typeface="Times New Roman" charset="0"/>
              <a:cs typeface="Times New Roman" charset="0"/>
            </a:endParaRPr>
          </a:p>
          <a:p>
            <a:pPr marL="0" indent="0">
              <a:lnSpc>
                <a:spcPct val="150000"/>
              </a:lnSpc>
              <a:spcBef>
                <a:spcPts val="600"/>
              </a:spcBef>
              <a:buFont typeface="Wingdings" pitchFamily="2" charset="2"/>
              <a:buNone/>
            </a:pPr>
            <a:r>
              <a:rPr lang="zh-CN" altLang="en-US" sz="1800" dirty="0">
                <a:latin typeface="Times New Roman" charset="0"/>
                <a:ea typeface="Times New Roman" charset="0"/>
                <a:cs typeface="Times New Roman" charset="0"/>
              </a:rPr>
              <a:t>三维数组中任一元素 </a:t>
            </a:r>
            <a:r>
              <a:rPr lang="en-US" altLang="zh-CN" sz="1800" dirty="0" err="1">
                <a:latin typeface="Times New Roman" charset="0"/>
                <a:ea typeface="Times New Roman" charset="0"/>
                <a:cs typeface="Times New Roman" charset="0"/>
              </a:rPr>
              <a:t>a</a:t>
            </a:r>
            <a:r>
              <a:rPr lang="en-US" altLang="zh-CN" sz="1800" baseline="-25000" dirty="0" err="1">
                <a:latin typeface="Times New Roman" charset="0"/>
                <a:ea typeface="Times New Roman" charset="0"/>
                <a:cs typeface="Times New Roman" charset="0"/>
              </a:rPr>
              <a:t>ijk</a:t>
            </a:r>
            <a:r>
              <a:rPr lang="en-US" altLang="zh-CN" sz="1800" baseline="-25000" dirty="0">
                <a:latin typeface="Times New Roman" charset="0"/>
                <a:ea typeface="Times New Roman" charset="0"/>
                <a:cs typeface="Times New Roman" charset="0"/>
              </a:rPr>
              <a:t> </a:t>
            </a:r>
            <a:r>
              <a:rPr lang="zh-CN" altLang="en-US" sz="1800" dirty="0">
                <a:latin typeface="Times New Roman" charset="0"/>
                <a:ea typeface="Times New Roman" charset="0"/>
                <a:cs typeface="Times New Roman" charset="0"/>
              </a:rPr>
              <a:t>的</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首</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地址是：</a:t>
            </a:r>
          </a:p>
          <a:p>
            <a:pPr marL="0" indent="0">
              <a:lnSpc>
                <a:spcPct val="150000"/>
              </a:lnSpc>
              <a:spcBef>
                <a:spcPts val="600"/>
              </a:spcBef>
              <a:buFont typeface="Wingdings" pitchFamily="2" charset="2"/>
              <a:buNone/>
            </a:pPr>
            <a:r>
              <a:rPr lang="en-US" altLang="zh-CN" sz="1800" dirty="0">
                <a:latin typeface="Times New Roman" charset="0"/>
                <a:ea typeface="Times New Roman" charset="0"/>
                <a:cs typeface="Times New Roman" charset="0"/>
              </a:rPr>
              <a:t>LOC(</a:t>
            </a:r>
            <a:r>
              <a:rPr lang="en-US" altLang="zh-CN" sz="1800" dirty="0" err="1">
                <a:latin typeface="Times New Roman" charset="0"/>
                <a:ea typeface="Times New Roman" charset="0"/>
                <a:cs typeface="Times New Roman" charset="0"/>
              </a:rPr>
              <a:t>a</a:t>
            </a:r>
            <a:r>
              <a:rPr lang="en-US" altLang="zh-CN" sz="1800" baseline="-20000" dirty="0" err="1">
                <a:latin typeface="Times New Roman" charset="0"/>
                <a:ea typeface="Times New Roman" charset="0"/>
                <a:cs typeface="Times New Roman" charset="0"/>
              </a:rPr>
              <a:t>ijk</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LOC[a</a:t>
            </a:r>
            <a:r>
              <a:rPr lang="en-US" altLang="zh-CN" sz="1800" baseline="-20000" dirty="0">
                <a:latin typeface="Times New Roman" charset="0"/>
                <a:ea typeface="Times New Roman" charset="0"/>
                <a:cs typeface="Times New Roman" charset="0"/>
              </a:rPr>
              <a:t>111</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en-US" altLang="zh-CN" sz="1800" dirty="0">
                <a:solidFill>
                  <a:srgbClr val="FF0000"/>
                </a:solidFill>
                <a:latin typeface="Times New Roman" charset="0"/>
                <a:ea typeface="Times New Roman" charset="0"/>
                <a:cs typeface="Times New Roman" charset="0"/>
              </a:rPr>
              <a:t>(i-1)</a:t>
            </a:r>
            <a:r>
              <a:rPr lang="zh-CN" altLang="en-US" sz="1800" dirty="0">
                <a:solidFill>
                  <a:srgbClr val="FF0000"/>
                </a:solidFill>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sym typeface="Symbol" pitchFamily="18" charset="2"/>
              </a:rPr>
              <a:t></a:t>
            </a:r>
            <a:r>
              <a:rPr lang="zh-CN" altLang="en-US" sz="1800" dirty="0">
                <a:latin typeface="Times New Roman" charset="0"/>
                <a:ea typeface="Times New Roman" charset="0"/>
                <a:cs typeface="Times New Roman" charset="0"/>
                <a:sym typeface="Symbol" pitchFamily="18" charset="2"/>
              </a:rPr>
              <a:t> </a:t>
            </a:r>
            <a:r>
              <a:rPr lang="en-US" altLang="zh-CN" sz="1800" dirty="0">
                <a:latin typeface="Times New Roman" charset="0"/>
                <a:ea typeface="Times New Roman" charset="0"/>
                <a:cs typeface="Times New Roman" charset="0"/>
              </a:rPr>
              <a:t>n</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sym typeface="Symbol" pitchFamily="18" charset="2"/>
              </a:rPr>
              <a:t></a:t>
            </a:r>
            <a:r>
              <a:rPr lang="zh-CN" altLang="en-US" sz="1800" dirty="0">
                <a:latin typeface="Times New Roman" charset="0"/>
                <a:ea typeface="Times New Roman" charset="0"/>
                <a:cs typeface="Times New Roman" charset="0"/>
                <a:sym typeface="Symbol" pitchFamily="18" charset="2"/>
              </a:rPr>
              <a:t> </a:t>
            </a:r>
            <a:r>
              <a:rPr lang="en-US" altLang="zh-CN" sz="1800" dirty="0">
                <a:latin typeface="Times New Roman" charset="0"/>
                <a:ea typeface="Times New Roman" charset="0"/>
                <a:cs typeface="Times New Roman" charset="0"/>
              </a:rPr>
              <a:t>p</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(j-1)</a:t>
            </a:r>
            <a:r>
              <a:rPr lang="zh-CN" altLang="en-US" sz="1800" dirty="0">
                <a:solidFill>
                  <a:srgbClr val="FF0000"/>
                </a:solidFill>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sym typeface="Symbol" pitchFamily="18" charset="2"/>
              </a:rPr>
              <a:t></a:t>
            </a:r>
            <a:r>
              <a:rPr lang="zh-CN" altLang="en-US" sz="1800" dirty="0">
                <a:latin typeface="Times New Roman" charset="0"/>
                <a:ea typeface="Times New Roman" charset="0"/>
                <a:cs typeface="Times New Roman" charset="0"/>
                <a:sym typeface="Symbol" pitchFamily="18" charset="2"/>
              </a:rPr>
              <a:t> </a:t>
            </a:r>
            <a:r>
              <a:rPr lang="en-US" altLang="zh-CN" sz="1800" dirty="0">
                <a:latin typeface="Times New Roman" charset="0"/>
                <a:ea typeface="Times New Roman" charset="0"/>
                <a:cs typeface="Times New Roman" charset="0"/>
              </a:rPr>
              <a:t>p</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solidFill>
                  <a:srgbClr val="FF0000"/>
                </a:solidFill>
                <a:latin typeface="Times New Roman" charset="0"/>
                <a:ea typeface="Times New Roman" charset="0"/>
                <a:cs typeface="Times New Roman" charset="0"/>
              </a:rPr>
              <a:t>(k-1)</a:t>
            </a:r>
            <a:r>
              <a:rPr lang="en-US" altLang="zh-CN" sz="1800" dirty="0">
                <a:latin typeface="Times New Roman" charset="0"/>
                <a:ea typeface="Times New Roman" charset="0"/>
                <a:cs typeface="Times New Roman" charset="0"/>
              </a:rPr>
              <a:t>]</a:t>
            </a:r>
            <a:r>
              <a:rPr lang="zh-CN" altLang="en-US" sz="1800" dirty="0">
                <a:latin typeface="Times New Roman" charset="0"/>
                <a:ea typeface="Times New Roman" charset="0"/>
                <a:cs typeface="Times New Roman" charset="0"/>
              </a:rPr>
              <a:t> </a:t>
            </a:r>
            <a:r>
              <a:rPr lang="en-US" altLang="zh-CN" sz="1800" dirty="0">
                <a:latin typeface="Times New Roman" charset="0"/>
                <a:ea typeface="Times New Roman" charset="0"/>
                <a:cs typeface="Times New Roman" charset="0"/>
                <a:sym typeface="Symbol" pitchFamily="18" charset="2"/>
              </a:rPr>
              <a:t></a:t>
            </a:r>
            <a:r>
              <a:rPr lang="zh-CN" altLang="en-US" sz="1800" dirty="0">
                <a:latin typeface="Times New Roman" charset="0"/>
                <a:ea typeface="Times New Roman" charset="0"/>
                <a:cs typeface="Times New Roman" charset="0"/>
                <a:sym typeface="Symbol" pitchFamily="18" charset="2"/>
              </a:rPr>
              <a:t> </a:t>
            </a:r>
            <a:r>
              <a:rPr lang="en-US" altLang="zh-CN" sz="1800" i="1" dirty="0">
                <a:latin typeface="Times New Roman" charset="0"/>
                <a:ea typeface="Times New Roman" charset="0"/>
                <a:cs typeface="Times New Roman" charset="0"/>
              </a:rPr>
              <a:t>l   </a:t>
            </a:r>
            <a:r>
              <a:rPr lang="en-US" altLang="zh-CN" sz="1800" dirty="0">
                <a:latin typeface="Times New Roman" charset="0"/>
                <a:ea typeface="Times New Roman" charset="0"/>
                <a:cs typeface="Times New Roman" charset="0"/>
              </a:rPr>
              <a:t>(2)</a:t>
            </a:r>
          </a:p>
          <a:p>
            <a:pPr marL="0" indent="0">
              <a:lnSpc>
                <a:spcPct val="150000"/>
              </a:lnSpc>
              <a:spcBef>
                <a:spcPts val="600"/>
              </a:spcBef>
              <a:buFont typeface="Wingdings" pitchFamily="2" charset="2"/>
              <a:buNone/>
            </a:pPr>
            <a:endParaRPr lang="zh-CN" altLang="en-US" sz="2000" dirty="0">
              <a:latin typeface="Times New Roman" charset="0"/>
              <a:ea typeface="Times New Roman" charset="0"/>
              <a:cs typeface="Times New Roman" charset="0"/>
            </a:endParaRPr>
          </a:p>
          <a:p>
            <a:pPr marL="0" indent="0">
              <a:buNone/>
            </a:pP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p:cNvPicPr>
            <a:picLocks noChangeAspect="1"/>
          </p:cNvPicPr>
          <p:nvPr/>
        </p:nvPicPr>
        <p:blipFill>
          <a:blip r:embed="rId2"/>
          <a:stretch>
            <a:fillRect/>
          </a:stretch>
        </p:blipFill>
        <p:spPr>
          <a:xfrm>
            <a:off x="6602173" y="3830640"/>
            <a:ext cx="2467870" cy="2293620"/>
          </a:xfrm>
          <a:prstGeom prst="rect">
            <a:avLst/>
          </a:prstGeom>
        </p:spPr>
      </p:pic>
    </p:spTree>
    <p:extLst>
      <p:ext uri="{BB962C8B-B14F-4D97-AF65-F5344CB8AC3E}">
        <p14:creationId xmlns:p14="http://schemas.microsoft.com/office/powerpoint/2010/main" val="1844700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sp>
        <p:nvSpPr>
          <p:cNvPr id="6" name="矩形 5"/>
          <p:cNvSpPr/>
          <p:nvPr/>
        </p:nvSpPr>
        <p:spPr>
          <a:xfrm>
            <a:off x="432000" y="878388"/>
            <a:ext cx="8280000" cy="4315027"/>
          </a:xfrm>
          <a:prstGeom prst="rect">
            <a:avLst/>
          </a:prstGeom>
        </p:spPr>
        <p:txBody>
          <a:bodyPr wrap="square">
            <a:spAutoFit/>
          </a:bodyPr>
          <a:lstStyle/>
          <a:p>
            <a:pPr>
              <a:lnSpc>
                <a:spcPct val="150000"/>
              </a:lnSpc>
              <a:spcBef>
                <a:spcPts val="600"/>
              </a:spcBef>
            </a:pPr>
            <a:r>
              <a:rPr lang="zh-CN" altLang="en-US" sz="2000" dirty="0">
                <a:latin typeface="Times New Roman" charset="0"/>
                <a:ea typeface="Times New Roman" charset="0"/>
                <a:cs typeface="Times New Roman" charset="0"/>
              </a:rPr>
              <a:t>        推而广之，对</a:t>
            </a:r>
            <a:r>
              <a:rPr lang="en-US" altLang="zh-CN" sz="2000" dirty="0">
                <a:latin typeface="Times New Roman" charset="0"/>
                <a:ea typeface="Times New Roman" charset="0"/>
                <a:cs typeface="Times New Roman" charset="0"/>
              </a:rPr>
              <a:t>n</a:t>
            </a:r>
            <a:r>
              <a:rPr lang="zh-CN" altLang="en-US" sz="2000" dirty="0">
                <a:latin typeface="Times New Roman" charset="0"/>
                <a:ea typeface="Times New Roman" charset="0"/>
                <a:cs typeface="Times New Roman" charset="0"/>
              </a:rPr>
              <a:t>维数组</a:t>
            </a:r>
            <a:r>
              <a:rPr lang="en-US" altLang="zh-CN" sz="2000" dirty="0">
                <a:latin typeface="Times New Roman" charset="0"/>
                <a:ea typeface="Times New Roman" charset="0"/>
                <a:cs typeface="Times New Roman" charset="0"/>
              </a:rPr>
              <a:t>A=(a</a:t>
            </a:r>
            <a:r>
              <a:rPr lang="en-US" altLang="zh-CN" sz="2000" baseline="-8000" dirty="0">
                <a:latin typeface="Times New Roman" charset="0"/>
                <a:ea typeface="Times New Roman" charset="0"/>
                <a:cs typeface="Times New Roman" charset="0"/>
              </a:rPr>
              <a:t>j</a:t>
            </a:r>
            <a:r>
              <a:rPr lang="en-US" altLang="zh-CN" sz="2000" baseline="-40000" dirty="0">
                <a:latin typeface="Times New Roman" charset="0"/>
                <a:ea typeface="Times New Roman" charset="0"/>
                <a:cs typeface="Times New Roman" charset="0"/>
              </a:rPr>
              <a:t>1</a:t>
            </a:r>
            <a:r>
              <a:rPr lang="en-US" altLang="zh-CN" sz="2000" baseline="-8000" dirty="0">
                <a:latin typeface="Times New Roman" charset="0"/>
                <a:ea typeface="Times New Roman" charset="0"/>
                <a:cs typeface="Times New Roman" charset="0"/>
              </a:rPr>
              <a:t>j</a:t>
            </a:r>
            <a:r>
              <a:rPr lang="en-US" altLang="zh-CN" sz="2000" baseline="-40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a:t>
            </a:r>
            <a:r>
              <a:rPr lang="en-US" altLang="zh-CN" sz="2000" baseline="-8000" dirty="0" err="1">
                <a:latin typeface="Times New Roman" charset="0"/>
                <a:ea typeface="Times New Roman" charset="0"/>
                <a:cs typeface="Times New Roman" charset="0"/>
              </a:rPr>
              <a:t>j</a:t>
            </a:r>
            <a:r>
              <a:rPr lang="en-US" altLang="zh-CN" sz="2000" baseline="-40000" dirty="0" err="1">
                <a:latin typeface="Times New Roman" charset="0"/>
                <a:ea typeface="Times New Roman" charset="0"/>
                <a:cs typeface="Times New Roman" charset="0"/>
              </a:rPr>
              <a:t>n</a:t>
            </a: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，若每个元素占用的存储单元数为 </a:t>
            </a:r>
            <a:r>
              <a:rPr lang="en-US" altLang="zh-CN" sz="2000" i="1" dirty="0">
                <a:latin typeface="Times New Roman" charset="0"/>
                <a:ea typeface="Times New Roman" charset="0"/>
                <a:cs typeface="Times New Roman" charset="0"/>
              </a:rPr>
              <a:t>l</a:t>
            </a:r>
            <a:r>
              <a:rPr lang="zh-CN" altLang="en-US" sz="2000" i="1"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个</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 …1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表示元素</a:t>
            </a:r>
            <a:r>
              <a:rPr lang="en-US" altLang="zh-CN" sz="2000" dirty="0">
                <a:latin typeface="Times New Roman" charset="0"/>
                <a:ea typeface="Times New Roman" charset="0"/>
                <a:cs typeface="Times New Roman" charset="0"/>
              </a:rPr>
              <a:t>a</a:t>
            </a:r>
            <a:r>
              <a:rPr lang="en-US" altLang="zh-CN" sz="2000" baseline="-25000" dirty="0">
                <a:latin typeface="Times New Roman" charset="0"/>
                <a:ea typeface="Times New Roman" charset="0"/>
                <a:cs typeface="Times New Roman" charset="0"/>
              </a:rPr>
              <a:t>11 …1</a:t>
            </a:r>
            <a:r>
              <a:rPr lang="zh-CN" altLang="en-US" sz="2000" dirty="0">
                <a:latin typeface="Times New Roman" charset="0"/>
                <a:ea typeface="Times New Roman" charset="0"/>
                <a:cs typeface="Times New Roman" charset="0"/>
              </a:rPr>
              <a:t>的首地址。则以 “</a:t>
            </a:r>
            <a:r>
              <a:rPr lang="zh-CN" altLang="en-US" sz="2000" b="1" dirty="0">
                <a:solidFill>
                  <a:srgbClr val="FF0000"/>
                </a:solidFill>
                <a:latin typeface="Times New Roman" charset="0"/>
                <a:ea typeface="Times New Roman" charset="0"/>
                <a:cs typeface="Times New Roman" charset="0"/>
              </a:rPr>
              <a:t>行优先顺序</a:t>
            </a:r>
            <a:r>
              <a:rPr lang="zh-CN" altLang="en-US" sz="2000" dirty="0">
                <a:latin typeface="Times New Roman" charset="0"/>
                <a:ea typeface="Times New Roman" charset="0"/>
                <a:cs typeface="Times New Roman" charset="0"/>
              </a:rPr>
              <a:t>” 存储在内存中。</a:t>
            </a:r>
          </a:p>
          <a:p>
            <a:pPr>
              <a:lnSpc>
                <a:spcPct val="150000"/>
              </a:lnSpc>
              <a:spcBef>
                <a:spcPts val="600"/>
              </a:spcBef>
            </a:pPr>
            <a:r>
              <a:rPr lang="en-US" altLang="zh-CN" sz="2000" dirty="0">
                <a:latin typeface="Times New Roman" charset="0"/>
                <a:ea typeface="Times New Roman" charset="0"/>
                <a:cs typeface="Times New Roman" charset="0"/>
              </a:rPr>
              <a:t>n</a:t>
            </a:r>
            <a:r>
              <a:rPr lang="zh-CN" altLang="en-US" sz="2000" dirty="0">
                <a:latin typeface="Times New Roman" charset="0"/>
                <a:ea typeface="Times New Roman" charset="0"/>
                <a:cs typeface="Times New Roman" charset="0"/>
              </a:rPr>
              <a:t>维数组中任一元素 </a:t>
            </a:r>
            <a:r>
              <a:rPr lang="en-US" altLang="zh-CN" sz="2000" dirty="0">
                <a:latin typeface="Times New Roman" charset="0"/>
                <a:ea typeface="Times New Roman" charset="0"/>
                <a:cs typeface="Times New Roman" charset="0"/>
              </a:rPr>
              <a:t>a</a:t>
            </a:r>
            <a:r>
              <a:rPr lang="en-US" altLang="zh-CN" sz="2000" baseline="-8000" dirty="0">
                <a:latin typeface="Times New Roman" charset="0"/>
                <a:ea typeface="Times New Roman" charset="0"/>
                <a:cs typeface="Times New Roman" charset="0"/>
              </a:rPr>
              <a:t>j</a:t>
            </a:r>
            <a:r>
              <a:rPr lang="en-US" altLang="zh-CN" sz="2000" baseline="-40000" dirty="0">
                <a:latin typeface="Times New Roman" charset="0"/>
                <a:ea typeface="Times New Roman" charset="0"/>
                <a:cs typeface="Times New Roman" charset="0"/>
              </a:rPr>
              <a:t>1</a:t>
            </a:r>
            <a:r>
              <a:rPr lang="en-US" altLang="zh-CN" sz="2000" baseline="-8000" dirty="0">
                <a:latin typeface="Times New Roman" charset="0"/>
                <a:ea typeface="Times New Roman" charset="0"/>
                <a:cs typeface="Times New Roman" charset="0"/>
              </a:rPr>
              <a:t>j</a:t>
            </a:r>
            <a:r>
              <a:rPr lang="en-US" altLang="zh-CN" sz="2000" baseline="-40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a:t>
            </a:r>
            <a:r>
              <a:rPr lang="en-US" altLang="zh-CN" sz="2000" baseline="-8000" dirty="0" err="1">
                <a:latin typeface="Times New Roman" charset="0"/>
                <a:ea typeface="Times New Roman" charset="0"/>
                <a:cs typeface="Times New Roman" charset="0"/>
              </a:rPr>
              <a:t>j</a:t>
            </a:r>
            <a:r>
              <a:rPr lang="en-US" altLang="zh-CN" sz="2000" baseline="-40000" dirty="0" err="1">
                <a:latin typeface="Times New Roman" charset="0"/>
                <a:ea typeface="Times New Roman" charset="0"/>
                <a:cs typeface="Times New Roman" charset="0"/>
              </a:rPr>
              <a:t>n</a:t>
            </a:r>
            <a:r>
              <a:rPr lang="zh-CN" altLang="en-US" sz="2000" baseline="-40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的</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首</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地址是：</a:t>
            </a:r>
          </a:p>
          <a:p>
            <a:pPr>
              <a:lnSpc>
                <a:spcPct val="150000"/>
              </a:lnSpc>
              <a:spcBef>
                <a:spcPts val="600"/>
              </a:spcBef>
            </a:pP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LOC[a</a:t>
            </a:r>
            <a:r>
              <a:rPr lang="en-US" altLang="zh-CN" sz="2400" baseline="-8000" dirty="0">
                <a:latin typeface="Times New Roman" charset="0"/>
                <a:ea typeface="Times New Roman" charset="0"/>
                <a:cs typeface="Times New Roman" charset="0"/>
              </a:rPr>
              <a:t>j</a:t>
            </a:r>
            <a:r>
              <a:rPr lang="en-US" altLang="zh-CN" sz="2400" baseline="-40000" dirty="0">
                <a:latin typeface="Times New Roman" charset="0"/>
                <a:ea typeface="Times New Roman" charset="0"/>
                <a:cs typeface="Times New Roman" charset="0"/>
              </a:rPr>
              <a:t>1</a:t>
            </a:r>
            <a:r>
              <a:rPr lang="en-US" altLang="zh-CN" sz="2400" baseline="-8000" dirty="0">
                <a:latin typeface="Times New Roman" charset="0"/>
                <a:ea typeface="Times New Roman" charset="0"/>
                <a:cs typeface="Times New Roman" charset="0"/>
              </a:rPr>
              <a:t>j</a:t>
            </a:r>
            <a:r>
              <a:rPr lang="en-US" altLang="zh-CN" sz="2400" baseline="-40000" dirty="0">
                <a:latin typeface="Times New Roman" charset="0"/>
                <a:ea typeface="Times New Roman" charset="0"/>
                <a:cs typeface="Times New Roman" charset="0"/>
              </a:rPr>
              <a:t>2</a:t>
            </a:r>
            <a:r>
              <a:rPr lang="en-US" altLang="zh-CN" sz="2400" baseline="-25000" dirty="0">
                <a:latin typeface="Times New Roman" charset="0"/>
                <a:ea typeface="Times New Roman" charset="0"/>
                <a:cs typeface="Times New Roman" charset="0"/>
              </a:rPr>
              <a:t>…</a:t>
            </a:r>
            <a:r>
              <a:rPr lang="en-US" altLang="zh-CN" sz="2400" baseline="-8000" dirty="0" err="1">
                <a:latin typeface="Times New Roman" charset="0"/>
                <a:ea typeface="Times New Roman" charset="0"/>
                <a:cs typeface="Times New Roman" charset="0"/>
              </a:rPr>
              <a:t>j</a:t>
            </a:r>
            <a:r>
              <a:rPr lang="en-US" altLang="zh-CN" sz="2400" baseline="-40000" dirty="0" err="1">
                <a:latin typeface="Times New Roman" charset="0"/>
                <a:ea typeface="Times New Roman" charset="0"/>
                <a:cs typeface="Times New Roman" charset="0"/>
              </a:rPr>
              <a:t>n</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LOC[a</a:t>
            </a:r>
            <a:r>
              <a:rPr lang="en-US" altLang="zh-CN" sz="2400" baseline="-25000" dirty="0">
                <a:latin typeface="Times New Roman" charset="0"/>
                <a:ea typeface="Times New Roman" charset="0"/>
                <a:cs typeface="Times New Roman" charset="0"/>
              </a:rPr>
              <a:t>11 …1</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[(b</a:t>
            </a:r>
            <a:r>
              <a:rPr lang="en-US" altLang="zh-CN" sz="2400" baseline="-25000" dirty="0">
                <a:latin typeface="Times New Roman" charset="0"/>
                <a:ea typeface="Times New Roman" charset="0"/>
                <a:cs typeface="Times New Roman" charset="0"/>
              </a:rPr>
              <a:t>2</a:t>
            </a:r>
            <a:r>
              <a:rPr lang="zh-CN" altLang="en-US" sz="2400" baseline="-250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err="1">
                <a:latin typeface="Times New Roman" charset="0"/>
                <a:ea typeface="Times New Roman" charset="0"/>
                <a:cs typeface="Times New Roman" charset="0"/>
              </a:rPr>
              <a:t>b</a:t>
            </a:r>
            <a:r>
              <a:rPr lang="en-US" altLang="zh-CN" sz="2400" baseline="-25000" dirty="0" err="1">
                <a:latin typeface="Times New Roman" charset="0"/>
                <a:ea typeface="Times New Roman" charset="0"/>
                <a:cs typeface="Times New Roman" charset="0"/>
              </a:rPr>
              <a:t>n</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(j</a:t>
            </a:r>
            <a:r>
              <a:rPr lang="en-US" altLang="zh-CN" sz="2400" baseline="-25000" dirty="0">
                <a:solidFill>
                  <a:srgbClr val="FF0000"/>
                </a:solidFill>
                <a:latin typeface="Times New Roman" charset="0"/>
                <a:ea typeface="Times New Roman" charset="0"/>
                <a:cs typeface="Times New Roman" charset="0"/>
                <a:sym typeface="Symbol" pitchFamily="18" charset="2"/>
              </a:rPr>
              <a:t>1</a:t>
            </a:r>
            <a:r>
              <a:rPr lang="zh-CN" altLang="en-US" sz="2400" baseline="-250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1)</a:t>
            </a:r>
          </a:p>
          <a:p>
            <a:pPr>
              <a:lnSpc>
                <a:spcPct val="150000"/>
              </a:lnSpc>
              <a:spcBef>
                <a:spcPts val="600"/>
              </a:spcBef>
            </a:pPr>
            <a:r>
              <a:rPr lang="en-US" altLang="zh-CN" sz="2400" dirty="0">
                <a:latin typeface="Times New Roman" charset="0"/>
                <a:ea typeface="Times New Roman" charset="0"/>
                <a:cs typeface="Times New Roman" charset="0"/>
              </a:rPr>
              <a:t>                           + (b</a:t>
            </a:r>
            <a:r>
              <a:rPr lang="en-US" altLang="zh-CN" sz="2400" baseline="-25000" dirty="0">
                <a:latin typeface="Times New Roman" charset="0"/>
                <a:ea typeface="Times New Roman" charset="0"/>
                <a:cs typeface="Times New Roman" charset="0"/>
              </a:rPr>
              <a:t>3</a:t>
            </a:r>
            <a:r>
              <a:rPr lang="zh-CN" altLang="en-US" sz="2400" baseline="-250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err="1">
                <a:latin typeface="Times New Roman" charset="0"/>
                <a:ea typeface="Times New Roman" charset="0"/>
                <a:cs typeface="Times New Roman" charset="0"/>
              </a:rPr>
              <a:t>b</a:t>
            </a:r>
            <a:r>
              <a:rPr lang="en-US" altLang="zh-CN" sz="2400" baseline="-25000" dirty="0" err="1">
                <a:latin typeface="Times New Roman" charset="0"/>
                <a:ea typeface="Times New Roman" charset="0"/>
                <a:cs typeface="Times New Roman" charset="0"/>
              </a:rPr>
              <a:t>n</a:t>
            </a:r>
            <a:r>
              <a:rPr lang="en-US" altLang="zh-CN" sz="2400" dirty="0">
                <a:latin typeface="Times New Roman" charset="0"/>
                <a:ea typeface="Times New Roman" charset="0"/>
                <a:cs typeface="Times New Roman" charset="0"/>
              </a:rPr>
              <a:t>)</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(j</a:t>
            </a:r>
            <a:r>
              <a:rPr lang="en-US" altLang="zh-CN" sz="2400" baseline="-25000" dirty="0">
                <a:solidFill>
                  <a:srgbClr val="FF0000"/>
                </a:solidFill>
                <a:latin typeface="Times New Roman" charset="0"/>
                <a:ea typeface="Times New Roman" charset="0"/>
                <a:cs typeface="Times New Roman" charset="0"/>
                <a:sym typeface="Symbol" pitchFamily="18" charset="2"/>
              </a:rPr>
              <a:t>2</a:t>
            </a:r>
            <a:r>
              <a:rPr lang="zh-CN" altLang="en-US" sz="2400" baseline="-250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1)</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latin typeface="Times New Roman" charset="0"/>
                <a:ea typeface="Times New Roman" charset="0"/>
                <a:cs typeface="Times New Roman" charset="0"/>
                <a:sym typeface="Symbol" pitchFamily="18" charset="2"/>
              </a:rPr>
              <a:t>+ </a:t>
            </a:r>
            <a:r>
              <a:rPr lang="en-US" altLang="zh-CN" sz="2400" dirty="0">
                <a:latin typeface="Times New Roman" charset="0"/>
                <a:ea typeface="Times New Roman" charset="0"/>
                <a:cs typeface="Times New Roman" charset="0"/>
              </a:rPr>
              <a:t>…</a:t>
            </a:r>
            <a:r>
              <a:rPr lang="en-US" altLang="zh-CN" sz="2400" dirty="0">
                <a:latin typeface="Times New Roman" charset="0"/>
                <a:ea typeface="Times New Roman" charset="0"/>
                <a:cs typeface="Times New Roman" charset="0"/>
                <a:sym typeface="Symbol" pitchFamily="18" charset="2"/>
              </a:rPr>
              <a:t> </a:t>
            </a:r>
          </a:p>
          <a:p>
            <a:pPr>
              <a:lnSpc>
                <a:spcPct val="150000"/>
              </a:lnSpc>
              <a:spcBef>
                <a:spcPts val="600"/>
              </a:spcBef>
            </a:pPr>
            <a:r>
              <a:rPr lang="en-US" altLang="zh-CN" sz="2400" dirty="0">
                <a:latin typeface="Times New Roman" charset="0"/>
                <a:ea typeface="Times New Roman" charset="0"/>
                <a:cs typeface="Times New Roman" charset="0"/>
                <a:sym typeface="Symbol" pitchFamily="18" charset="2"/>
              </a:rPr>
              <a:t>                           + </a:t>
            </a:r>
            <a:r>
              <a:rPr lang="en-US" altLang="zh-CN" sz="2400" dirty="0" err="1">
                <a:latin typeface="Times New Roman" charset="0"/>
                <a:ea typeface="Times New Roman" charset="0"/>
                <a:cs typeface="Times New Roman" charset="0"/>
              </a:rPr>
              <a:t>b</a:t>
            </a:r>
            <a:r>
              <a:rPr lang="en-US" altLang="zh-CN" sz="2400" baseline="-25000" dirty="0" err="1">
                <a:latin typeface="Times New Roman" charset="0"/>
                <a:ea typeface="Times New Roman" charset="0"/>
                <a:cs typeface="Times New Roman" charset="0"/>
              </a:rPr>
              <a:t>n</a:t>
            </a:r>
            <a:r>
              <a:rPr lang="zh-CN" altLang="en-US" sz="2400" baseline="-250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sym typeface="Symbol" pitchFamily="18" charset="2"/>
              </a:rPr>
              <a:t></a:t>
            </a:r>
            <a:r>
              <a:rPr lang="zh-CN" altLang="en-US" sz="2400" dirty="0">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(j</a:t>
            </a:r>
            <a:r>
              <a:rPr lang="en-US" altLang="zh-CN" sz="2400" baseline="-25000" dirty="0">
                <a:solidFill>
                  <a:srgbClr val="FF0000"/>
                </a:solidFill>
                <a:latin typeface="Times New Roman" charset="0"/>
                <a:ea typeface="Times New Roman" charset="0"/>
                <a:cs typeface="Times New Roman" charset="0"/>
                <a:sym typeface="Symbol" pitchFamily="18" charset="2"/>
              </a:rPr>
              <a:t>n-1</a:t>
            </a:r>
            <a:r>
              <a:rPr lang="zh-CN" altLang="en-US" sz="2400" baseline="-250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1)</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a:t>
            </a:r>
            <a:r>
              <a:rPr lang="en-US" altLang="zh-CN" sz="2400" dirty="0" err="1">
                <a:solidFill>
                  <a:srgbClr val="FF0000"/>
                </a:solidFill>
                <a:latin typeface="Times New Roman" charset="0"/>
                <a:ea typeface="Times New Roman" charset="0"/>
                <a:cs typeface="Times New Roman" charset="0"/>
                <a:sym typeface="Symbol" pitchFamily="18" charset="2"/>
              </a:rPr>
              <a:t>j</a:t>
            </a:r>
            <a:r>
              <a:rPr lang="en-US" altLang="zh-CN" sz="2400" baseline="-25000" dirty="0" err="1">
                <a:solidFill>
                  <a:srgbClr val="FF0000"/>
                </a:solidFill>
                <a:latin typeface="Times New Roman" charset="0"/>
                <a:ea typeface="Times New Roman" charset="0"/>
                <a:cs typeface="Times New Roman" charset="0"/>
                <a:sym typeface="Symbol" pitchFamily="18" charset="2"/>
              </a:rPr>
              <a:t>n</a:t>
            </a:r>
            <a:r>
              <a:rPr lang="zh-CN" altLang="en-US" sz="2400" baseline="-250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a:t>
            </a:r>
            <a:r>
              <a:rPr lang="zh-CN" altLang="en-US" sz="2400" dirty="0">
                <a:solidFill>
                  <a:srgbClr val="FF0000"/>
                </a:solidFill>
                <a:latin typeface="Times New Roman" charset="0"/>
                <a:ea typeface="Times New Roman" charset="0"/>
                <a:cs typeface="Times New Roman" charset="0"/>
                <a:sym typeface="Symbol" pitchFamily="18" charset="2"/>
              </a:rPr>
              <a:t> </a:t>
            </a:r>
            <a:r>
              <a:rPr lang="en-US" altLang="zh-CN" sz="2400" dirty="0">
                <a:solidFill>
                  <a:srgbClr val="FF0000"/>
                </a:solidFill>
                <a:latin typeface="Times New Roman" charset="0"/>
                <a:ea typeface="Times New Roman" charset="0"/>
                <a:cs typeface="Times New Roman" charset="0"/>
                <a:sym typeface="Symbol" pitchFamily="18" charset="2"/>
              </a:rPr>
              <a:t>1)</a:t>
            </a:r>
            <a:r>
              <a:rPr lang="en-US" altLang="zh-CN" sz="2400" dirty="0">
                <a:latin typeface="Times New Roman" charset="0"/>
                <a:ea typeface="Times New Roman" charset="0"/>
                <a:cs typeface="Times New Roman" charset="0"/>
                <a:sym typeface="Symbol" pitchFamily="18" charset="2"/>
              </a:rPr>
              <a:t>] </a:t>
            </a:r>
            <a:r>
              <a:rPr lang="zh-CN" altLang="en-US" sz="2400" dirty="0">
                <a:latin typeface="Times New Roman" charset="0"/>
                <a:ea typeface="Times New Roman" charset="0"/>
                <a:cs typeface="Times New Roman" charset="0"/>
                <a:sym typeface="Symbol" pitchFamily="18" charset="2"/>
              </a:rPr>
              <a:t> </a:t>
            </a:r>
            <a:r>
              <a:rPr lang="en-US" altLang="zh-CN" sz="2400" i="1" dirty="0">
                <a:latin typeface="Times New Roman" charset="0"/>
                <a:ea typeface="Times New Roman" charset="0"/>
                <a:cs typeface="Times New Roman" charset="0"/>
              </a:rPr>
              <a:t>l    </a:t>
            </a:r>
            <a:endParaRPr lang="en-US" altLang="zh-CN" sz="2400" dirty="0">
              <a:latin typeface="Times New Roman" charset="0"/>
              <a:ea typeface="Times New Roman" charset="0"/>
              <a:cs typeface="Times New Roman" charset="0"/>
            </a:endParaRPr>
          </a:p>
          <a:p>
            <a:pPr>
              <a:lnSpc>
                <a:spcPct val="110000"/>
              </a:lnSpc>
            </a:pPr>
            <a:endParaRPr lang="zh-CN" altLang="en-US" sz="2400" b="1" dirty="0">
              <a:latin typeface="宋体" pitchFamily="2" charset="-122"/>
            </a:endParaRPr>
          </a:p>
        </p:txBody>
      </p:sp>
    </p:spTree>
    <p:extLst>
      <p:ext uri="{BB962C8B-B14F-4D97-AF65-F5344CB8AC3E}">
        <p14:creationId xmlns:p14="http://schemas.microsoft.com/office/powerpoint/2010/main" val="182635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endParaRPr kumimoji="1" lang="zh-CN" altLang="en-US" dirty="0"/>
          </a:p>
        </p:txBody>
      </p:sp>
      <p:sp>
        <p:nvSpPr>
          <p:cNvPr id="3" name="内容占位符 2"/>
          <p:cNvSpPr>
            <a:spLocks noGrp="1"/>
          </p:cNvSpPr>
          <p:nvPr>
            <p:ph idx="1"/>
          </p:nvPr>
        </p:nvSpPr>
        <p:spPr/>
        <p:txBody>
          <a:bodyPr>
            <a:normAutofit lnSpcReduction="10000"/>
          </a:bodyPr>
          <a:lstStyle/>
          <a:p>
            <a:pPr>
              <a:lnSpc>
                <a:spcPct val="125000"/>
              </a:lnSpc>
              <a:spcBef>
                <a:spcPts val="600"/>
              </a:spcBef>
            </a:pPr>
            <a:r>
              <a:rPr lang="zh-CN" altLang="en-US" sz="2000" b="1" dirty="0">
                <a:latin typeface="Times New Roman" charset="0"/>
                <a:ea typeface="Times New Roman" charset="0"/>
                <a:cs typeface="Times New Roman" charset="0"/>
              </a:rPr>
              <a:t>以“</a:t>
            </a:r>
            <a:r>
              <a:rPr lang="zh-CN" altLang="en-US" sz="2000" b="1" dirty="0">
                <a:solidFill>
                  <a:srgbClr val="005825"/>
                </a:solidFill>
                <a:latin typeface="Times New Roman" charset="0"/>
                <a:ea typeface="Times New Roman" charset="0"/>
                <a:cs typeface="Times New Roman" charset="0"/>
              </a:rPr>
              <a:t>列优先顺序</a:t>
            </a:r>
            <a:r>
              <a:rPr lang="zh-CN" altLang="en-US" sz="2000" b="1" dirty="0">
                <a:latin typeface="Times New Roman" charset="0"/>
                <a:ea typeface="Times New Roman" charset="0"/>
                <a:cs typeface="Times New Roman" charset="0"/>
              </a:rPr>
              <a:t>”存储</a:t>
            </a:r>
          </a:p>
          <a:p>
            <a:pPr marL="533400" lvl="1" indent="0">
              <a:lnSpc>
                <a:spcPct val="125000"/>
              </a:lnSpc>
              <a:spcBef>
                <a:spcPts val="600"/>
              </a:spcBef>
              <a:buFont typeface="Wingdings" pitchFamily="2" charset="2"/>
              <a:buNone/>
            </a:pPr>
            <a:r>
              <a:rPr lang="zh-CN" altLang="en-US" dirty="0">
                <a:latin typeface="Times New Roman" charset="0"/>
                <a:ea typeface="Times New Roman" charset="0"/>
                <a:cs typeface="Times New Roman" charset="0"/>
              </a:rPr>
              <a:t>第</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列中的每个元素对应的</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首</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地址是：</a:t>
            </a:r>
          </a:p>
          <a:p>
            <a:pPr marL="1079500" lvl="2" indent="0">
              <a:lnSpc>
                <a:spcPct val="125000"/>
              </a:lnSpc>
              <a:spcBef>
                <a:spcPts val="600"/>
              </a:spcBef>
              <a:buFont typeface="Wingdings" pitchFamily="2" charset="2"/>
              <a:buNone/>
            </a:pP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i1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m</a:t>
            </a:r>
          </a:p>
          <a:p>
            <a:pPr marL="533400" lvl="1" indent="0">
              <a:lnSpc>
                <a:spcPct val="125000"/>
              </a:lnSpc>
              <a:spcBef>
                <a:spcPts val="600"/>
              </a:spcBef>
              <a:buFont typeface="Wingdings" pitchFamily="2" charset="2"/>
              <a:buNone/>
            </a:pPr>
            <a:r>
              <a:rPr lang="zh-CN" altLang="en-US" dirty="0">
                <a:latin typeface="Times New Roman" charset="0"/>
                <a:ea typeface="Times New Roman" charset="0"/>
                <a:cs typeface="Times New Roman" charset="0"/>
              </a:rPr>
              <a:t>第</a:t>
            </a:r>
            <a:r>
              <a:rPr lang="en-US" altLang="zh-CN" dirty="0">
                <a:latin typeface="Times New Roman" charset="0"/>
                <a:ea typeface="Times New Roman" charset="0"/>
                <a:cs typeface="Times New Roman" charset="0"/>
              </a:rPr>
              <a:t>2</a:t>
            </a:r>
            <a:r>
              <a:rPr lang="zh-CN" altLang="en-US" dirty="0">
                <a:latin typeface="Times New Roman" charset="0"/>
                <a:ea typeface="Times New Roman" charset="0"/>
                <a:cs typeface="Times New Roman" charset="0"/>
              </a:rPr>
              <a:t>列中的每个元素对应的</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首</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地址是：</a:t>
            </a:r>
          </a:p>
          <a:p>
            <a:pPr marL="533400" lvl="1" indent="0">
              <a:lnSpc>
                <a:spcPct val="125000"/>
              </a:lnSpc>
              <a:spcBef>
                <a:spcPts val="600"/>
              </a:spcBef>
              <a:buFont typeface="Wingdings" pitchFamily="2" charset="2"/>
              <a:buNone/>
            </a:pP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LOC[a</a:t>
            </a:r>
            <a:r>
              <a:rPr lang="en-US" altLang="zh-CN" baseline="-25000" dirty="0">
                <a:latin typeface="Times New Roman" charset="0"/>
                <a:ea typeface="Times New Roman" charset="0"/>
                <a:cs typeface="Times New Roman" charset="0"/>
              </a:rPr>
              <a:t>i2</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LOC[a</a:t>
            </a:r>
            <a:r>
              <a:rPr lang="en-US" altLang="zh-CN" baseline="-25000" dirty="0">
                <a:latin typeface="Times New Roman" charset="0"/>
                <a:ea typeface="Times New Roman" charset="0"/>
                <a:cs typeface="Times New Roman" charset="0"/>
              </a:rPr>
              <a:t>11</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m</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sym typeface="Symbol" pitchFamily="18" charset="2"/>
              </a:rPr>
              <a:t></a:t>
            </a:r>
            <a:r>
              <a:rPr lang="zh-CN" altLang="en-US" dirty="0">
                <a:latin typeface="Times New Roman" charset="0"/>
                <a:ea typeface="Times New Roman" charset="0"/>
                <a:cs typeface="Times New Roman" charset="0"/>
                <a:sym typeface="Symbol" pitchFamily="18" charset="2"/>
              </a:rPr>
              <a:t> </a:t>
            </a:r>
            <a:r>
              <a:rPr lang="en-US" altLang="zh-CN" i="1" dirty="0">
                <a:latin typeface="Times New Roman" charset="0"/>
                <a:ea typeface="Times New Roman" charset="0"/>
                <a:cs typeface="Times New Roman" charset="0"/>
              </a:rPr>
              <a:t>l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(i-1)</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sym typeface="Symbol" pitchFamily="18" charset="2"/>
              </a:rPr>
              <a:t></a:t>
            </a:r>
            <a:r>
              <a:rPr lang="zh-CN" altLang="en-US" dirty="0">
                <a:latin typeface="Times New Roman" charset="0"/>
                <a:ea typeface="Times New Roman" charset="0"/>
                <a:cs typeface="Times New Roman" charset="0"/>
                <a:sym typeface="Symbol" pitchFamily="18" charset="2"/>
              </a:rPr>
              <a:t> </a:t>
            </a:r>
            <a:r>
              <a:rPr lang="en-US" altLang="zh-CN" i="1" dirty="0">
                <a:latin typeface="Times New Roman" charset="0"/>
                <a:ea typeface="Times New Roman" charset="0"/>
                <a:cs typeface="Times New Roman" charset="0"/>
              </a:rPr>
              <a:t>l     </a:t>
            </a:r>
            <a:r>
              <a:rPr lang="en-US" altLang="zh-CN" dirty="0">
                <a:latin typeface="Times New Roman" charset="0"/>
                <a:ea typeface="Times New Roman" charset="0"/>
                <a:cs typeface="Times New Roman" charset="0"/>
              </a:rPr>
              <a:t>i</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1,</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2,</a:t>
            </a:r>
            <a:r>
              <a:rPr lang="en-US" altLang="zh-CN" baseline="-25000"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m</a:t>
            </a:r>
          </a:p>
          <a:p>
            <a:pPr marL="533400" lvl="1" indent="0">
              <a:lnSpc>
                <a:spcPct val="125000"/>
              </a:lnSpc>
              <a:spcBef>
                <a:spcPts val="600"/>
              </a:spcBef>
              <a:buFont typeface="Wingdings" pitchFamily="2" charset="2"/>
              <a:buNone/>
            </a:pPr>
            <a:r>
              <a:rPr lang="en-US" altLang="zh-CN" dirty="0">
                <a:latin typeface="Times New Roman" charset="0"/>
                <a:ea typeface="Times New Roman" charset="0"/>
                <a:cs typeface="Times New Roman" charset="0"/>
              </a:rPr>
              <a:t>… … …</a:t>
            </a:r>
          </a:p>
          <a:p>
            <a:pPr marL="533400" lvl="1" indent="0">
              <a:lnSpc>
                <a:spcPct val="125000"/>
              </a:lnSpc>
              <a:spcBef>
                <a:spcPts val="600"/>
              </a:spcBef>
              <a:buFont typeface="Wingdings" pitchFamily="2" charset="2"/>
              <a:buNone/>
            </a:pPr>
            <a:r>
              <a:rPr lang="zh-CN" altLang="en-US" dirty="0">
                <a:latin typeface="Times New Roman" charset="0"/>
                <a:ea typeface="Times New Roman" charset="0"/>
                <a:cs typeface="Times New Roman" charset="0"/>
              </a:rPr>
              <a:t>第</a:t>
            </a:r>
            <a:r>
              <a:rPr lang="en-US" altLang="zh-CN" dirty="0">
                <a:latin typeface="Times New Roman" charset="0"/>
                <a:ea typeface="Times New Roman" charset="0"/>
                <a:cs typeface="Times New Roman" charset="0"/>
              </a:rPr>
              <a:t>n</a:t>
            </a:r>
            <a:r>
              <a:rPr lang="zh-CN" altLang="en-US" dirty="0">
                <a:latin typeface="Times New Roman" charset="0"/>
                <a:ea typeface="Times New Roman" charset="0"/>
                <a:cs typeface="Times New Roman" charset="0"/>
              </a:rPr>
              <a:t>列中的每个元素对应的</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首</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地址是：</a:t>
            </a:r>
          </a:p>
          <a:p>
            <a:pPr marL="1079500" lvl="2" indent="0">
              <a:lnSpc>
                <a:spcPct val="125000"/>
              </a:lnSpc>
              <a:spcBef>
                <a:spcPts val="600"/>
              </a:spcBef>
              <a:buFont typeface="Wingdings" pitchFamily="2" charset="2"/>
              <a:buNone/>
            </a:pPr>
            <a:r>
              <a:rPr lang="en-US" altLang="zh-CN" sz="2000" dirty="0">
                <a:latin typeface="Times New Roman" charset="0"/>
                <a:ea typeface="Times New Roman" charset="0"/>
                <a:cs typeface="Times New Roman" charset="0"/>
              </a:rPr>
              <a:t>LOC[</a:t>
            </a:r>
            <a:r>
              <a:rPr lang="en-US" altLang="zh-CN" sz="2000" dirty="0" err="1">
                <a:latin typeface="Times New Roman" charset="0"/>
                <a:ea typeface="Times New Roman" charset="0"/>
                <a:cs typeface="Times New Roman" charset="0"/>
              </a:rPr>
              <a:t>a</a:t>
            </a:r>
            <a:r>
              <a:rPr lang="en-US" altLang="zh-CN" sz="2000" baseline="-25000" dirty="0" err="1">
                <a:latin typeface="Times New Roman" charset="0"/>
                <a:ea typeface="Times New Roman" charset="0"/>
                <a:cs typeface="Times New Roman" charset="0"/>
              </a:rPr>
              <a:t>in</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en-US" altLang="zh-CN" sz="2000" dirty="0">
                <a:latin typeface="Times New Roman" charset="0"/>
                <a:ea typeface="Times New Roman" charset="0"/>
                <a:cs typeface="Times New Roman" charset="0"/>
              </a:rPr>
              <a:t>n</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rPr>
              <a:t>m</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m </a:t>
            </a:r>
          </a:p>
          <a:p>
            <a:pPr marL="0" indent="0">
              <a:lnSpc>
                <a:spcPct val="125000"/>
              </a:lnSpc>
              <a:spcBef>
                <a:spcPts val="600"/>
              </a:spcBef>
              <a:buFont typeface="Wingdings" pitchFamily="2" charset="2"/>
              <a:buNone/>
            </a:pP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  由此可知，二维数组中任一元素</a:t>
            </a:r>
            <a:r>
              <a:rPr lang="en-US" altLang="zh-CN" sz="2000" dirty="0" err="1">
                <a:latin typeface="Times New Roman" charset="0"/>
                <a:ea typeface="Times New Roman" charset="0"/>
                <a:cs typeface="Times New Roman" charset="0"/>
              </a:rPr>
              <a:t>a</a:t>
            </a:r>
            <a:r>
              <a:rPr lang="en-US" altLang="zh-CN" sz="2000" baseline="-25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的</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首</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地址是：</a:t>
            </a:r>
          </a:p>
          <a:p>
            <a:pPr marL="0" indent="0" algn="ctr">
              <a:lnSpc>
                <a:spcPct val="125000"/>
              </a:lnSpc>
              <a:spcBef>
                <a:spcPts val="600"/>
              </a:spcBef>
              <a:buFont typeface="Wingdings" pitchFamily="2" charset="2"/>
              <a:buNone/>
            </a:pPr>
            <a:r>
              <a:rPr lang="en-US" altLang="zh-CN" sz="2000" dirty="0">
                <a:latin typeface="Times New Roman" charset="0"/>
                <a:ea typeface="Times New Roman" charset="0"/>
                <a:cs typeface="Times New Roman" charset="0"/>
              </a:rPr>
              <a:t>LOC[</a:t>
            </a:r>
            <a:r>
              <a:rPr lang="en-US" altLang="zh-CN" sz="2000" dirty="0" err="1">
                <a:latin typeface="Times New Roman" charset="0"/>
                <a:ea typeface="Times New Roman" charset="0"/>
                <a:cs typeface="Times New Roman" charset="0"/>
              </a:rPr>
              <a:t>a</a:t>
            </a:r>
            <a:r>
              <a:rPr lang="en-US" altLang="zh-CN" sz="2000" baseline="-25000" dirty="0" err="1">
                <a:latin typeface="Times New Roman" charset="0"/>
                <a:ea typeface="Times New Roman" charset="0"/>
                <a:cs typeface="Times New Roman" charset="0"/>
              </a:rPr>
              <a:t>ij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rPr>
              <a:t>m</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r>
              <a:rPr lang="en-US" altLang="zh-CN" sz="2000"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    </a:t>
            </a:r>
            <a:endParaRPr lang="zh-CN" altLang="en-US" dirty="0">
              <a:latin typeface="Times New Roman" charset="0"/>
              <a:ea typeface="Times New Roman" charset="0"/>
              <a:cs typeface="Times New Roman" charset="0"/>
            </a:endParaRPr>
          </a:p>
          <a:p>
            <a:pPr marL="0" indent="0" algn="ctr">
              <a:lnSpc>
                <a:spcPct val="125000"/>
              </a:lnSpc>
              <a:spcBef>
                <a:spcPts val="600"/>
              </a:spcBef>
              <a:buFont typeface="Wingdings" pitchFamily="2" charset="2"/>
              <a:buNone/>
            </a:pP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m    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en-US" altLang="zh-CN" sz="2000" baseline="-25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n</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381806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endParaRPr kumimoji="1" lang="zh-CN" altLang="en-US" dirty="0"/>
          </a:p>
        </p:txBody>
      </p:sp>
      <p:sp>
        <p:nvSpPr>
          <p:cNvPr id="3" name="内容占位符 2"/>
          <p:cNvSpPr>
            <a:spLocks noGrp="1"/>
          </p:cNvSpPr>
          <p:nvPr>
            <p:ph idx="1"/>
          </p:nvPr>
        </p:nvSpPr>
        <p:spPr>
          <a:xfrm>
            <a:off x="432000" y="976838"/>
            <a:ext cx="8447080" cy="5063602"/>
          </a:xfrm>
        </p:spPr>
        <p:txBody>
          <a:bodyPr>
            <a:normAutofit fontScale="92500" lnSpcReduction="20000"/>
          </a:bodyPr>
          <a:lstStyle/>
          <a:p>
            <a:pPr>
              <a:lnSpc>
                <a:spcPct val="150000"/>
              </a:lnSpc>
            </a:pPr>
            <a:r>
              <a:rPr kumimoji="1" lang="zh-CN" altLang="en-US" sz="2000" dirty="0"/>
              <a:t>假设二维数组</a:t>
            </a:r>
            <a:r>
              <a:rPr kumimoji="1" lang="en-US" altLang="zh-CN" sz="2000" dirty="0"/>
              <a:t>A</a:t>
            </a:r>
            <a:r>
              <a:rPr kumimoji="1" lang="zh-CN" altLang="en-US" sz="2000" dirty="0"/>
              <a:t>的规模为</a:t>
            </a:r>
            <a:r>
              <a:rPr kumimoji="1" lang="en-US" altLang="zh-CN" sz="2000" dirty="0"/>
              <a:t>6X8</a:t>
            </a:r>
            <a:r>
              <a:rPr kumimoji="1" lang="zh-CN" altLang="en-US" sz="2000" dirty="0"/>
              <a:t>，每个元素用相邻的</a:t>
            </a:r>
            <a:r>
              <a:rPr kumimoji="1" lang="en-US" altLang="zh-CN" sz="2000" dirty="0"/>
              <a:t>6</a:t>
            </a:r>
            <a:r>
              <a:rPr kumimoji="1" lang="zh-CN" altLang="en-US" sz="2000" dirty="0"/>
              <a:t>个字节存储，存储器按字节编址。已知</a:t>
            </a:r>
            <a:r>
              <a:rPr kumimoji="1" lang="en-US" altLang="zh-CN" sz="2000" dirty="0"/>
              <a:t>A</a:t>
            </a:r>
            <a:r>
              <a:rPr kumimoji="1" lang="zh-CN" altLang="en-US" sz="2000" dirty="0"/>
              <a:t>的起始存储位置（基地址）为</a:t>
            </a:r>
            <a:r>
              <a:rPr kumimoji="1" lang="en-US" altLang="zh-CN" sz="2000" dirty="0"/>
              <a:t>1000</a:t>
            </a:r>
            <a:r>
              <a:rPr kumimoji="1" lang="zh-CN" altLang="en-US" sz="2000" dirty="0"/>
              <a:t>，元素</a:t>
            </a:r>
            <a:r>
              <a:rPr kumimoji="1" lang="en-US" altLang="zh-CN" sz="2000" b="1" dirty="0">
                <a:solidFill>
                  <a:srgbClr val="FF0000"/>
                </a:solidFill>
              </a:rPr>
              <a:t>a</a:t>
            </a:r>
            <a:r>
              <a:rPr kumimoji="1" lang="en-US" altLang="zh-CN" sz="2000" b="1" baseline="-25000" dirty="0">
                <a:solidFill>
                  <a:srgbClr val="FF0000"/>
                </a:solidFill>
              </a:rPr>
              <a:t>00</a:t>
            </a:r>
            <a:r>
              <a:rPr kumimoji="1" lang="zh-CN" altLang="en-US" sz="2000" dirty="0"/>
              <a:t>为起始，计算：</a:t>
            </a:r>
          </a:p>
          <a:p>
            <a:pPr marL="0" indent="0">
              <a:lnSpc>
                <a:spcPct val="150000"/>
              </a:lnSpc>
              <a:buNone/>
            </a:pPr>
            <a:r>
              <a:rPr kumimoji="1" lang="en-US" altLang="zh-CN" sz="2000" dirty="0"/>
              <a:t>(1)</a:t>
            </a:r>
            <a:r>
              <a:rPr kumimoji="1" lang="zh-CN" altLang="en-US" sz="2000" dirty="0"/>
              <a:t> 数组</a:t>
            </a:r>
            <a:r>
              <a:rPr kumimoji="1" lang="en-US" altLang="zh-CN" sz="2000" dirty="0"/>
              <a:t>A</a:t>
            </a:r>
            <a:r>
              <a:rPr kumimoji="1" lang="zh-CN" altLang="en-US" sz="2000" dirty="0"/>
              <a:t>的体积（即存储量）</a:t>
            </a:r>
          </a:p>
          <a:p>
            <a:pPr marL="0" indent="0">
              <a:lnSpc>
                <a:spcPct val="150000"/>
              </a:lnSpc>
              <a:buNone/>
            </a:pPr>
            <a:r>
              <a:rPr kumimoji="1" lang="en-US" altLang="zh-CN" sz="2000" dirty="0"/>
              <a:t>	6</a:t>
            </a:r>
            <a:r>
              <a:rPr kumimoji="1" lang="zh-CN" altLang="en-US" sz="2000" dirty="0"/>
              <a:t> </a:t>
            </a:r>
            <a:r>
              <a:rPr kumimoji="1" lang="en-US" altLang="zh-CN" sz="2000" dirty="0"/>
              <a:t>x</a:t>
            </a:r>
            <a:r>
              <a:rPr kumimoji="1" lang="zh-CN" altLang="en-US" sz="2000" dirty="0"/>
              <a:t> </a:t>
            </a:r>
            <a:r>
              <a:rPr kumimoji="1" lang="en-US" altLang="zh-CN" sz="2000" dirty="0"/>
              <a:t>8</a:t>
            </a:r>
            <a:r>
              <a:rPr kumimoji="1" lang="zh-CN" altLang="en-US" sz="2000" dirty="0"/>
              <a:t> </a:t>
            </a:r>
            <a:r>
              <a:rPr kumimoji="1" lang="en-US" altLang="zh-CN" sz="2000" dirty="0"/>
              <a:t>x</a:t>
            </a:r>
            <a:r>
              <a:rPr kumimoji="1" lang="zh-CN" altLang="en-US" sz="2000" dirty="0"/>
              <a:t> </a:t>
            </a:r>
            <a:r>
              <a:rPr kumimoji="1" lang="en-US" altLang="zh-CN" sz="2000" dirty="0"/>
              <a:t>6</a:t>
            </a:r>
            <a:r>
              <a:rPr kumimoji="1" lang="zh-CN" altLang="en-US" sz="2000" dirty="0"/>
              <a:t> </a:t>
            </a:r>
            <a:r>
              <a:rPr kumimoji="1" lang="en-US" altLang="zh-CN" sz="2000" dirty="0"/>
              <a:t>=</a:t>
            </a:r>
            <a:r>
              <a:rPr kumimoji="1" lang="zh-CN" altLang="en-US" sz="2000" dirty="0"/>
              <a:t> </a:t>
            </a:r>
            <a:r>
              <a:rPr kumimoji="1" lang="en-US" altLang="zh-CN" sz="2000" dirty="0"/>
              <a:t>288</a:t>
            </a:r>
            <a:endParaRPr kumimoji="1" lang="zh-CN" altLang="en-US" sz="2000" dirty="0"/>
          </a:p>
          <a:p>
            <a:pPr marL="0" indent="0">
              <a:lnSpc>
                <a:spcPct val="150000"/>
              </a:lnSpc>
              <a:buNone/>
            </a:pPr>
            <a:r>
              <a:rPr kumimoji="1" lang="en-US" altLang="zh-CN" sz="2000" dirty="0"/>
              <a:t>(2)</a:t>
            </a:r>
            <a:r>
              <a:rPr kumimoji="1" lang="zh-CN" altLang="en-US" sz="2000" dirty="0"/>
              <a:t> 数组</a:t>
            </a:r>
            <a:r>
              <a:rPr kumimoji="1" lang="en-US" altLang="zh-CN" sz="2000" dirty="0"/>
              <a:t>A</a:t>
            </a:r>
            <a:r>
              <a:rPr kumimoji="1" lang="zh-CN" altLang="en-US" sz="2000" dirty="0"/>
              <a:t>的最后一个元素</a:t>
            </a:r>
            <a:r>
              <a:rPr kumimoji="1" lang="en-US" altLang="zh-CN" sz="2000" b="1" dirty="0">
                <a:solidFill>
                  <a:srgbClr val="FF0000"/>
                </a:solidFill>
              </a:rPr>
              <a:t>a</a:t>
            </a:r>
            <a:r>
              <a:rPr kumimoji="1" lang="en-US" altLang="zh-CN" sz="2000" b="1" baseline="-25000" dirty="0">
                <a:solidFill>
                  <a:srgbClr val="FF0000"/>
                </a:solidFill>
              </a:rPr>
              <a:t>57</a:t>
            </a:r>
            <a:r>
              <a:rPr kumimoji="1" lang="zh-CN" altLang="en-US" sz="2000" dirty="0"/>
              <a:t>的第一个字节的地址</a:t>
            </a:r>
          </a:p>
          <a:p>
            <a:pPr marL="0" indent="0">
              <a:lnSpc>
                <a:spcPct val="150000"/>
              </a:lnSpc>
              <a:buNone/>
            </a:pPr>
            <a:r>
              <a:rPr kumimoji="1" lang="en-US" altLang="zh-CN" sz="2000" dirty="0"/>
              <a:t>	1000</a:t>
            </a:r>
            <a:r>
              <a:rPr kumimoji="1" lang="zh-CN" altLang="en-US" sz="2000" dirty="0"/>
              <a:t> </a:t>
            </a:r>
            <a:r>
              <a:rPr kumimoji="1" lang="en-US" altLang="zh-CN" sz="2000" dirty="0"/>
              <a:t>+</a:t>
            </a:r>
            <a:r>
              <a:rPr kumimoji="1" lang="zh-CN" altLang="en-US" sz="2000" dirty="0"/>
              <a:t> </a:t>
            </a:r>
            <a:r>
              <a:rPr kumimoji="1" lang="en-US" altLang="zh-CN" sz="2000" dirty="0"/>
              <a:t>288</a:t>
            </a:r>
            <a:r>
              <a:rPr kumimoji="1" lang="zh-CN" altLang="en-US" sz="2000" dirty="0"/>
              <a:t> </a:t>
            </a:r>
            <a:r>
              <a:rPr kumimoji="1" lang="en-US" altLang="zh-CN" sz="2000" dirty="0"/>
              <a:t>–</a:t>
            </a:r>
            <a:r>
              <a:rPr kumimoji="1" lang="zh-CN" altLang="en-US" sz="2000" dirty="0"/>
              <a:t> </a:t>
            </a:r>
            <a:r>
              <a:rPr kumimoji="1" lang="en-US" altLang="zh-CN" sz="2000" dirty="0">
                <a:solidFill>
                  <a:srgbClr val="0000FF"/>
                </a:solidFill>
              </a:rPr>
              <a:t>6</a:t>
            </a:r>
            <a:r>
              <a:rPr kumimoji="1" lang="zh-CN" altLang="en-US" sz="2000" dirty="0"/>
              <a:t> </a:t>
            </a:r>
            <a:r>
              <a:rPr kumimoji="1" lang="en-US" altLang="zh-CN" sz="2000" dirty="0"/>
              <a:t>=</a:t>
            </a:r>
            <a:r>
              <a:rPr kumimoji="1" lang="zh-CN" altLang="en-US" sz="2000" dirty="0"/>
              <a:t> </a:t>
            </a:r>
            <a:r>
              <a:rPr kumimoji="1" lang="en-US" altLang="zh-CN" sz="2000" dirty="0"/>
              <a:t>1282</a:t>
            </a:r>
            <a:endParaRPr kumimoji="1" lang="zh-CN" altLang="en-US" sz="2000" dirty="0"/>
          </a:p>
          <a:p>
            <a:pPr marL="0" indent="0">
              <a:lnSpc>
                <a:spcPct val="150000"/>
              </a:lnSpc>
              <a:buNone/>
            </a:pPr>
            <a:r>
              <a:rPr kumimoji="1" lang="en-US" altLang="zh-CN" sz="2000" dirty="0"/>
              <a:t>(3)</a:t>
            </a:r>
            <a:r>
              <a:rPr kumimoji="1" lang="zh-CN" altLang="en-US" sz="2000" dirty="0"/>
              <a:t> 按行存储时，元素</a:t>
            </a:r>
            <a:r>
              <a:rPr kumimoji="1" lang="en-US" altLang="zh-CN" sz="2000" b="1" dirty="0">
                <a:solidFill>
                  <a:srgbClr val="FF0000"/>
                </a:solidFill>
              </a:rPr>
              <a:t>a</a:t>
            </a:r>
            <a:r>
              <a:rPr kumimoji="1" lang="en-US" altLang="zh-CN" sz="2000" b="1" baseline="-25000" dirty="0">
                <a:solidFill>
                  <a:srgbClr val="FF0000"/>
                </a:solidFill>
              </a:rPr>
              <a:t>14</a:t>
            </a:r>
            <a:r>
              <a:rPr kumimoji="1" lang="zh-CN" altLang="en-US" sz="2000" dirty="0"/>
              <a:t>的第一个字节的地址</a:t>
            </a:r>
          </a:p>
          <a:p>
            <a:pPr marL="0" indent="0">
              <a:lnSpc>
                <a:spcPct val="150000"/>
              </a:lnSpc>
              <a:buNone/>
            </a:pPr>
            <a:r>
              <a:rPr kumimoji="1" lang="en-US" altLang="zh-CN" sz="2000" dirty="0"/>
              <a:t>	1000</a:t>
            </a:r>
            <a:r>
              <a:rPr kumimoji="1" lang="zh-CN" altLang="en-US" sz="2000" dirty="0"/>
              <a:t> </a:t>
            </a:r>
            <a:r>
              <a:rPr kumimoji="1" lang="en-US" altLang="zh-CN" sz="2000" dirty="0"/>
              <a:t>+</a:t>
            </a:r>
            <a:r>
              <a:rPr kumimoji="1" lang="zh-CN" altLang="en-US" sz="2000" dirty="0"/>
              <a:t> </a:t>
            </a:r>
            <a:r>
              <a:rPr kumimoji="1" lang="en-US" altLang="zh-CN" sz="2000" dirty="0"/>
              <a:t>(</a:t>
            </a:r>
            <a:r>
              <a:rPr kumimoji="1" lang="en-US" altLang="zh-CN" sz="2000" dirty="0">
                <a:solidFill>
                  <a:srgbClr val="0000FF"/>
                </a:solidFill>
              </a:rPr>
              <a:t>1</a:t>
            </a:r>
            <a:r>
              <a:rPr kumimoji="1" lang="zh-CN" altLang="en-US" sz="2000" dirty="0"/>
              <a:t> </a:t>
            </a:r>
            <a:r>
              <a:rPr kumimoji="1" lang="en-US" altLang="zh-CN" sz="2000" dirty="0"/>
              <a:t>x</a:t>
            </a:r>
            <a:r>
              <a:rPr kumimoji="1" lang="zh-CN" altLang="en-US" sz="2000" dirty="0"/>
              <a:t> </a:t>
            </a:r>
            <a:r>
              <a:rPr kumimoji="1" lang="en-US" altLang="zh-CN" sz="2000" dirty="0"/>
              <a:t>8</a:t>
            </a:r>
            <a:r>
              <a:rPr kumimoji="1" lang="zh-CN" altLang="en-US" sz="2000" dirty="0"/>
              <a:t> </a:t>
            </a:r>
            <a:r>
              <a:rPr kumimoji="1" lang="en-US" altLang="zh-CN" sz="2000" dirty="0"/>
              <a:t>+</a:t>
            </a:r>
            <a:r>
              <a:rPr kumimoji="1" lang="zh-CN" altLang="en-US" sz="2000" dirty="0"/>
              <a:t> </a:t>
            </a:r>
            <a:r>
              <a:rPr kumimoji="1" lang="en-US" altLang="zh-CN" sz="2000" dirty="0">
                <a:solidFill>
                  <a:srgbClr val="0000FF"/>
                </a:solidFill>
              </a:rPr>
              <a:t>4</a:t>
            </a:r>
            <a:r>
              <a:rPr kumimoji="1" lang="en-US" altLang="zh-CN" sz="2000" dirty="0"/>
              <a:t>)</a:t>
            </a:r>
            <a:r>
              <a:rPr kumimoji="1" lang="zh-CN" altLang="en-US" sz="2000" dirty="0"/>
              <a:t> </a:t>
            </a:r>
            <a:r>
              <a:rPr kumimoji="1" lang="en-US" altLang="zh-CN" sz="2000" dirty="0"/>
              <a:t>x</a:t>
            </a:r>
            <a:r>
              <a:rPr kumimoji="1" lang="zh-CN" altLang="en-US" sz="2000" dirty="0"/>
              <a:t> </a:t>
            </a:r>
            <a:r>
              <a:rPr kumimoji="1" lang="en-US" altLang="zh-CN" sz="2000" dirty="0"/>
              <a:t>6</a:t>
            </a:r>
            <a:r>
              <a:rPr kumimoji="1" lang="zh-CN" altLang="en-US" sz="2000" dirty="0"/>
              <a:t> </a:t>
            </a:r>
            <a:r>
              <a:rPr kumimoji="1" lang="en-US" altLang="zh-CN" sz="2000" dirty="0"/>
              <a:t>=</a:t>
            </a:r>
            <a:r>
              <a:rPr kumimoji="1" lang="zh-CN" altLang="en-US" sz="2000" dirty="0"/>
              <a:t> </a:t>
            </a:r>
            <a:r>
              <a:rPr kumimoji="1" lang="en-US" altLang="zh-CN" sz="2000" dirty="0"/>
              <a:t>1072</a:t>
            </a:r>
            <a:endParaRPr kumimoji="1" lang="zh-CN" altLang="en-US" sz="2000" dirty="0"/>
          </a:p>
          <a:p>
            <a:pPr marL="0" indent="0">
              <a:lnSpc>
                <a:spcPct val="150000"/>
              </a:lnSpc>
              <a:buNone/>
            </a:pPr>
            <a:r>
              <a:rPr kumimoji="1" lang="en-US" altLang="zh-CN" sz="2000" dirty="0"/>
              <a:t>(4)</a:t>
            </a:r>
            <a:r>
              <a:rPr kumimoji="1" lang="zh-CN" altLang="en-US" sz="2000" dirty="0"/>
              <a:t> 按列存储时，元素</a:t>
            </a:r>
            <a:r>
              <a:rPr kumimoji="1" lang="en-US" altLang="zh-CN" sz="2000" b="1" dirty="0">
                <a:solidFill>
                  <a:srgbClr val="FF0000"/>
                </a:solidFill>
              </a:rPr>
              <a:t>a</a:t>
            </a:r>
            <a:r>
              <a:rPr kumimoji="1" lang="en-US" altLang="zh-CN" sz="2000" b="1" baseline="-25000" dirty="0">
                <a:solidFill>
                  <a:srgbClr val="FF0000"/>
                </a:solidFill>
              </a:rPr>
              <a:t>47</a:t>
            </a:r>
            <a:r>
              <a:rPr kumimoji="1" lang="zh-CN" altLang="en-US" sz="2000" dirty="0"/>
              <a:t>的第一个字节的地址</a:t>
            </a:r>
          </a:p>
          <a:p>
            <a:pPr marL="0" indent="0">
              <a:lnSpc>
                <a:spcPct val="150000"/>
              </a:lnSpc>
              <a:buNone/>
            </a:pPr>
            <a:r>
              <a:rPr kumimoji="1" lang="en-US" altLang="zh-CN" sz="2000" dirty="0"/>
              <a:t>	1000</a:t>
            </a:r>
            <a:r>
              <a:rPr kumimoji="1" lang="zh-CN" altLang="en-US" sz="2000" dirty="0"/>
              <a:t> </a:t>
            </a:r>
            <a:r>
              <a:rPr kumimoji="1" lang="en-US" altLang="zh-CN" sz="2000" dirty="0"/>
              <a:t>+</a:t>
            </a:r>
            <a:r>
              <a:rPr kumimoji="1" lang="zh-CN" altLang="en-US" sz="2000" dirty="0"/>
              <a:t> </a:t>
            </a:r>
            <a:r>
              <a:rPr kumimoji="1" lang="en-US" altLang="zh-CN" sz="2000" dirty="0"/>
              <a:t>(</a:t>
            </a:r>
            <a:r>
              <a:rPr kumimoji="1" lang="en-US" altLang="zh-CN" sz="2000" dirty="0">
                <a:solidFill>
                  <a:srgbClr val="0000FF"/>
                </a:solidFill>
              </a:rPr>
              <a:t>7</a:t>
            </a:r>
            <a:r>
              <a:rPr kumimoji="1" lang="zh-CN" altLang="en-US" sz="2000" dirty="0"/>
              <a:t> </a:t>
            </a:r>
            <a:r>
              <a:rPr kumimoji="1" lang="en-US" altLang="zh-CN" sz="2000" dirty="0"/>
              <a:t>x</a:t>
            </a:r>
            <a:r>
              <a:rPr kumimoji="1" lang="zh-CN" altLang="en-US" sz="2000" dirty="0"/>
              <a:t> </a:t>
            </a:r>
            <a:r>
              <a:rPr kumimoji="1" lang="en-US" altLang="zh-CN" sz="2000" dirty="0"/>
              <a:t>6</a:t>
            </a:r>
            <a:r>
              <a:rPr kumimoji="1" lang="zh-CN" altLang="en-US" sz="2000" dirty="0"/>
              <a:t> </a:t>
            </a:r>
            <a:r>
              <a:rPr kumimoji="1" lang="en-US" altLang="zh-CN" sz="2000" dirty="0"/>
              <a:t>+</a:t>
            </a:r>
            <a:r>
              <a:rPr kumimoji="1" lang="zh-CN" altLang="en-US" sz="2000" dirty="0"/>
              <a:t> </a:t>
            </a:r>
            <a:r>
              <a:rPr kumimoji="1" lang="en-US" altLang="zh-CN" sz="2000" dirty="0">
                <a:solidFill>
                  <a:srgbClr val="0000FF"/>
                </a:solidFill>
              </a:rPr>
              <a:t>4</a:t>
            </a:r>
            <a:r>
              <a:rPr kumimoji="1" lang="en-US" altLang="zh-CN" sz="2000" dirty="0"/>
              <a:t>)</a:t>
            </a:r>
            <a:r>
              <a:rPr kumimoji="1" lang="zh-CN" altLang="en-US" sz="2000" dirty="0"/>
              <a:t> </a:t>
            </a:r>
            <a:r>
              <a:rPr kumimoji="1" lang="en-US" altLang="zh-CN" sz="2000" dirty="0"/>
              <a:t>x</a:t>
            </a:r>
            <a:r>
              <a:rPr kumimoji="1" lang="zh-CN" altLang="en-US" sz="2000" dirty="0"/>
              <a:t> </a:t>
            </a:r>
            <a:r>
              <a:rPr kumimoji="1" lang="en-US" altLang="zh-CN" sz="2000" dirty="0"/>
              <a:t>6</a:t>
            </a:r>
            <a:r>
              <a:rPr kumimoji="1" lang="zh-CN" altLang="en-US" sz="2000" dirty="0"/>
              <a:t> </a:t>
            </a:r>
            <a:r>
              <a:rPr kumimoji="1" lang="en-US" altLang="zh-CN" sz="2000" dirty="0"/>
              <a:t>=</a:t>
            </a:r>
            <a:r>
              <a:rPr kumimoji="1" lang="zh-CN" altLang="en-US" sz="2000" dirty="0"/>
              <a:t> </a:t>
            </a:r>
            <a:r>
              <a:rPr kumimoji="1" lang="en-US" altLang="zh-CN" sz="2000" dirty="0"/>
              <a:t>1276</a:t>
            </a:r>
            <a:endParaRPr kumimoji="1" lang="zh-CN" altLang="en-US" sz="2000"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01525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2D7A4-C4AB-B85D-12ED-4FA0D8FC7747}"/>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CB0186F5-B97B-7E3E-8AE3-D10F9BCF3271}"/>
              </a:ext>
            </a:extLst>
          </p:cNvPr>
          <p:cNvSpPr>
            <a:spLocks noGrp="1"/>
          </p:cNvSpPr>
          <p:nvPr>
            <p:ph idx="1"/>
          </p:nvPr>
        </p:nvSpPr>
        <p:spPr/>
        <p:txBody>
          <a:bodyPr>
            <a:normAutofit/>
          </a:bodyPr>
          <a:lstStyle/>
          <a:p>
            <a:pPr>
              <a:lnSpc>
                <a:spcPct val="120000"/>
              </a:lnSpc>
            </a:pPr>
            <a:r>
              <a:rPr lang="zh-CN" altLang="en-US" sz="2000" dirty="0"/>
              <a:t>设数组</a:t>
            </a:r>
            <a:r>
              <a:rPr lang="en-US" altLang="zh-CN" sz="2000" dirty="0"/>
              <a:t>a[1…60</a:t>
            </a:r>
            <a:r>
              <a:rPr lang="zh-CN" altLang="en-US" sz="2000" dirty="0"/>
              <a:t>，</a:t>
            </a:r>
            <a:r>
              <a:rPr lang="en-US" altLang="zh-CN" sz="2000" dirty="0"/>
              <a:t>1…70]</a:t>
            </a:r>
            <a:r>
              <a:rPr lang="zh-CN" altLang="en-US" sz="2000" dirty="0"/>
              <a:t>的基地址为</a:t>
            </a:r>
            <a:r>
              <a:rPr lang="en-US" altLang="zh-CN" sz="2000" dirty="0"/>
              <a:t>2048</a:t>
            </a:r>
            <a:r>
              <a:rPr lang="zh-CN" altLang="en-US" sz="2000" dirty="0"/>
              <a:t>，每个元素占</a:t>
            </a:r>
            <a:r>
              <a:rPr lang="en-US" altLang="zh-CN" sz="2000" dirty="0"/>
              <a:t>2</a:t>
            </a:r>
            <a:r>
              <a:rPr lang="zh-CN" altLang="en-US" sz="2000" dirty="0"/>
              <a:t>个存储单元，若以列序为主序顺序存储，求元素</a:t>
            </a:r>
            <a:r>
              <a:rPr lang="en-US" altLang="zh-CN" sz="2000" dirty="0"/>
              <a:t>a[32, 58]</a:t>
            </a:r>
            <a:r>
              <a:rPr lang="zh-CN" altLang="en-US" sz="2000" dirty="0"/>
              <a:t>的存储地址。</a:t>
            </a:r>
            <a:endParaRPr lang="en-US" altLang="zh-CN" sz="2000" dirty="0"/>
          </a:p>
          <a:p>
            <a:pPr>
              <a:lnSpc>
                <a:spcPct val="120000"/>
              </a:lnSpc>
            </a:pPr>
            <a:r>
              <a:rPr lang="zh-CN" altLang="en-US" sz="2000" dirty="0"/>
              <a:t>注：</a:t>
            </a:r>
            <a:r>
              <a:rPr lang="en-US" altLang="zh-CN" sz="2000" dirty="0"/>
              <a:t>a[1…60</a:t>
            </a:r>
            <a:r>
              <a:rPr lang="zh-CN" altLang="en-US" sz="2000" dirty="0"/>
              <a:t>，</a:t>
            </a:r>
            <a:r>
              <a:rPr lang="en-US" altLang="zh-CN" sz="2000" dirty="0"/>
              <a:t>1…70]</a:t>
            </a:r>
            <a:r>
              <a:rPr lang="zh-CN" altLang="en-US" sz="2000" dirty="0"/>
              <a:t>是数组的一种表示方法，表示行优先的二维数组，行下标范围为</a:t>
            </a:r>
            <a:r>
              <a:rPr lang="en-US" altLang="zh-CN" sz="2000" dirty="0"/>
              <a:t>1</a:t>
            </a:r>
            <a:r>
              <a:rPr lang="zh-CN" altLang="en-US" sz="2000" dirty="0"/>
              <a:t>到</a:t>
            </a:r>
            <a:r>
              <a:rPr lang="en-US" altLang="zh-CN" sz="2000" dirty="0"/>
              <a:t>60</a:t>
            </a:r>
            <a:r>
              <a:rPr lang="zh-CN" altLang="en-US" sz="2000" dirty="0"/>
              <a:t>，列下标范围为</a:t>
            </a:r>
            <a:r>
              <a:rPr lang="en-US" altLang="zh-CN" sz="2000" dirty="0"/>
              <a:t>1</a:t>
            </a:r>
            <a:r>
              <a:rPr lang="zh-CN" altLang="en-US" sz="2000" dirty="0"/>
              <a:t>到</a:t>
            </a:r>
            <a:r>
              <a:rPr lang="en-US" altLang="zh-CN" sz="2000" dirty="0"/>
              <a:t>70</a:t>
            </a:r>
            <a:r>
              <a:rPr lang="zh-CN" altLang="en-US" sz="2000" dirty="0"/>
              <a:t>。</a:t>
            </a:r>
            <a:endParaRPr lang="en-US" altLang="zh-CN" sz="2000" dirty="0"/>
          </a:p>
          <a:p>
            <a:pPr>
              <a:lnSpc>
                <a:spcPct val="120000"/>
              </a:lnSpc>
            </a:pPr>
            <a:r>
              <a:rPr lang="zh-CN" altLang="en-US" sz="2000" dirty="0"/>
              <a:t>解：</a:t>
            </a:r>
            <a:endParaRPr lang="en-US" altLang="zh-CN" sz="2000" dirty="0"/>
          </a:p>
          <a:p>
            <a:pPr lvl="1">
              <a:lnSpc>
                <a:spcPct val="120000"/>
              </a:lnSpc>
              <a:spcBef>
                <a:spcPts val="1200"/>
              </a:spcBef>
            </a:pPr>
            <a:r>
              <a:rPr lang="zh-CN" altLang="en-US" sz="1600" dirty="0"/>
              <a:t>数组行数</a:t>
            </a:r>
            <a:r>
              <a:rPr lang="en-US" altLang="zh-CN" sz="1600" dirty="0"/>
              <a:t>m=60-1+1=60</a:t>
            </a:r>
            <a:r>
              <a:rPr lang="zh-CN" altLang="en-US" sz="1600" dirty="0"/>
              <a:t>；列数</a:t>
            </a:r>
            <a:r>
              <a:rPr lang="en-US" altLang="zh-CN" sz="1600" dirty="0"/>
              <a:t>n=70-1+1=70</a:t>
            </a:r>
            <a:r>
              <a:rPr lang="zh-CN" altLang="en-US" sz="1600" dirty="0"/>
              <a:t>；</a:t>
            </a:r>
            <a:endParaRPr lang="en-US" altLang="zh-CN" sz="1600" dirty="0"/>
          </a:p>
          <a:p>
            <a:pPr lvl="1">
              <a:lnSpc>
                <a:spcPct val="120000"/>
              </a:lnSpc>
              <a:spcBef>
                <a:spcPts val="1200"/>
              </a:spcBef>
            </a:pPr>
            <a:r>
              <a:rPr lang="zh-CN" altLang="en-US" sz="1600" dirty="0"/>
              <a:t>行下标 </a:t>
            </a:r>
            <a:r>
              <a:rPr lang="en-US" altLang="zh-CN" sz="1600" dirty="0" err="1"/>
              <a:t>i</a:t>
            </a:r>
            <a:r>
              <a:rPr lang="en-US" altLang="zh-CN" sz="1600" dirty="0"/>
              <a:t>=32</a:t>
            </a:r>
            <a:r>
              <a:rPr lang="zh-CN" altLang="en-US" sz="1600" dirty="0"/>
              <a:t>；列下标 </a:t>
            </a:r>
            <a:r>
              <a:rPr lang="en-US" altLang="zh-CN" sz="1600" dirty="0"/>
              <a:t>j=58</a:t>
            </a:r>
            <a:r>
              <a:rPr lang="zh-CN" altLang="en-US" sz="1600" dirty="0"/>
              <a:t>；</a:t>
            </a:r>
            <a:endParaRPr lang="en-US" altLang="zh-CN" sz="1600" dirty="0"/>
          </a:p>
          <a:p>
            <a:pPr lvl="1">
              <a:lnSpc>
                <a:spcPct val="120000"/>
              </a:lnSpc>
              <a:spcBef>
                <a:spcPts val="1200"/>
              </a:spcBef>
            </a:pPr>
            <a:r>
              <a:rPr lang="zh-CN" altLang="en-US" sz="1600" dirty="0"/>
              <a:t>元素长度 </a:t>
            </a:r>
            <a:r>
              <a:rPr lang="en-US" altLang="zh-CN" sz="1600" dirty="0"/>
              <a:t>L=2</a:t>
            </a:r>
            <a:r>
              <a:rPr lang="zh-CN" altLang="en-US" sz="1600" dirty="0"/>
              <a:t>；</a:t>
            </a:r>
            <a:endParaRPr lang="en-US" altLang="zh-CN" sz="1600" dirty="0"/>
          </a:p>
          <a:p>
            <a:pPr lvl="1">
              <a:lnSpc>
                <a:spcPct val="120000"/>
              </a:lnSpc>
              <a:spcBef>
                <a:spcPts val="1200"/>
              </a:spcBef>
            </a:pPr>
            <a:r>
              <a:rPr lang="zh-CN" altLang="en-US" sz="1600" dirty="0"/>
              <a:t>列优先元素求址公式</a:t>
            </a:r>
            <a:r>
              <a:rPr lang="en-US" altLang="zh-CN" sz="1600" dirty="0"/>
              <a:t>Loc(</a:t>
            </a:r>
            <a:r>
              <a:rPr lang="en-US" altLang="zh-CN" sz="1600" dirty="0" err="1"/>
              <a:t>a</a:t>
            </a:r>
            <a:r>
              <a:rPr lang="en-US" altLang="zh-CN" sz="1600" baseline="-25000" dirty="0" err="1"/>
              <a:t>ij</a:t>
            </a:r>
            <a:r>
              <a:rPr lang="en-US" altLang="zh-CN" sz="1600" dirty="0"/>
              <a:t>) = Loc(a</a:t>
            </a:r>
            <a:r>
              <a:rPr lang="en-US" altLang="zh-CN" sz="1600" baseline="-25000" dirty="0"/>
              <a:t>11</a:t>
            </a:r>
            <a:r>
              <a:rPr lang="en-US" altLang="zh-CN" sz="1600" dirty="0"/>
              <a:t>)</a:t>
            </a:r>
            <a:r>
              <a:rPr lang="zh-CN" altLang="en-US" sz="1600" dirty="0"/>
              <a:t> </a:t>
            </a:r>
            <a:r>
              <a:rPr lang="en-US" altLang="zh-CN" sz="1600" dirty="0"/>
              <a:t>+[ (j-1)</a:t>
            </a:r>
            <a:r>
              <a:rPr lang="zh-CN" altLang="en-US" sz="1600" dirty="0"/>
              <a:t> * </a:t>
            </a:r>
            <a:r>
              <a:rPr lang="en-US" altLang="zh-CN" sz="1600" dirty="0"/>
              <a:t>m + (i-1) ] * L</a:t>
            </a:r>
          </a:p>
          <a:p>
            <a:pPr lvl="1">
              <a:lnSpc>
                <a:spcPct val="120000"/>
              </a:lnSpc>
              <a:spcBef>
                <a:spcPts val="1200"/>
              </a:spcBef>
            </a:pPr>
            <a:r>
              <a:rPr lang="zh-CN" altLang="en-US" sz="1600" dirty="0"/>
              <a:t>得：</a:t>
            </a:r>
            <a:r>
              <a:rPr lang="en-US" altLang="zh-CN" sz="1600" dirty="0"/>
              <a:t>LOC(a[32,</a:t>
            </a:r>
            <a:r>
              <a:rPr lang="zh-CN" altLang="en-US" sz="1600" dirty="0"/>
              <a:t> </a:t>
            </a:r>
            <a:r>
              <a:rPr lang="en-US" altLang="zh-CN" sz="1600" dirty="0"/>
              <a:t>58])</a:t>
            </a:r>
            <a:r>
              <a:rPr lang="zh-CN" altLang="en-US" sz="1600" dirty="0"/>
              <a:t> </a:t>
            </a:r>
            <a:r>
              <a:rPr lang="en-US" altLang="zh-CN" sz="1600" dirty="0"/>
              <a:t>= 2048 + [ (58-1) </a:t>
            </a:r>
            <a:r>
              <a:rPr lang="zh-CN" altLang="en-US" sz="1600" dirty="0"/>
              <a:t>* </a:t>
            </a:r>
            <a:r>
              <a:rPr lang="en-US" altLang="zh-CN" sz="1600" dirty="0"/>
              <a:t>60 + (32-1)</a:t>
            </a:r>
            <a:r>
              <a:rPr lang="zh-CN" altLang="en-US" sz="1600" dirty="0"/>
              <a:t> </a:t>
            </a:r>
            <a:r>
              <a:rPr lang="en-US" altLang="zh-CN" sz="1600" dirty="0"/>
              <a:t>] * 2 = </a:t>
            </a:r>
            <a:r>
              <a:rPr lang="en-US" altLang="zh-CN" sz="1600" b="1" dirty="0">
                <a:solidFill>
                  <a:srgbClr val="FF0000"/>
                </a:solidFill>
              </a:rPr>
              <a:t>8950</a:t>
            </a:r>
            <a:endParaRPr lang="zh-CN" altLang="en-US" sz="1600" b="1" dirty="0">
              <a:solidFill>
                <a:srgbClr val="FF0000"/>
              </a:solidFill>
            </a:endParaRPr>
          </a:p>
        </p:txBody>
      </p:sp>
      <p:sp>
        <p:nvSpPr>
          <p:cNvPr id="4" name="灯片编号占位符 3">
            <a:extLst>
              <a:ext uri="{FF2B5EF4-FFF2-40B4-BE49-F238E27FC236}">
                <a16:creationId xmlns:a16="http://schemas.microsoft.com/office/drawing/2014/main" id="{8B4CF5C7-B8BF-4B3B-BE7F-5C4FCB626100}"/>
              </a:ext>
            </a:extLst>
          </p:cNvPr>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sp>
        <p:nvSpPr>
          <p:cNvPr id="5" name="页脚占位符 4">
            <a:extLst>
              <a:ext uri="{FF2B5EF4-FFF2-40B4-BE49-F238E27FC236}">
                <a16:creationId xmlns:a16="http://schemas.microsoft.com/office/drawing/2014/main" id="{C2922EB2-B134-6173-6BA3-3E7B63271142}"/>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7159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数组和广义表 </a:t>
            </a:r>
          </a:p>
        </p:txBody>
      </p:sp>
      <p:sp>
        <p:nvSpPr>
          <p:cNvPr id="3" name="内容占位符 2"/>
          <p:cNvSpPr>
            <a:spLocks noGrp="1"/>
          </p:cNvSpPr>
          <p:nvPr>
            <p:ph idx="1"/>
          </p:nvPr>
        </p:nvSpPr>
        <p:spPr/>
        <p:txBody>
          <a:bodyPr/>
          <a:lstStyle/>
          <a:p>
            <a:pPr>
              <a:lnSpc>
                <a:spcPct val="150000"/>
              </a:lnSpc>
            </a:pPr>
            <a:r>
              <a:rPr lang="zh-CN" altLang="en-US" dirty="0"/>
              <a:t>数组的定义</a:t>
            </a:r>
          </a:p>
          <a:p>
            <a:pPr>
              <a:lnSpc>
                <a:spcPct val="150000"/>
              </a:lnSpc>
            </a:pPr>
            <a:r>
              <a:rPr lang="zh-CN" altLang="en-US" dirty="0"/>
              <a:t>数组的顺序表示</a:t>
            </a:r>
          </a:p>
          <a:p>
            <a:pPr>
              <a:lnSpc>
                <a:spcPct val="150000"/>
              </a:lnSpc>
            </a:pPr>
            <a:r>
              <a:rPr lang="zh-CN" altLang="en-US" dirty="0"/>
              <a:t>矩阵的压缩存储（特殊矩阵，稀疏矩阵）</a:t>
            </a:r>
          </a:p>
          <a:p>
            <a:pPr>
              <a:lnSpc>
                <a:spcPct val="150000"/>
              </a:lnSpc>
            </a:pPr>
            <a:r>
              <a:rPr lang="zh-CN" altLang="en-US" dirty="0">
                <a:solidFill>
                  <a:srgbClr val="005825"/>
                </a:solidFill>
              </a:rPr>
              <a:t>广义表的定义</a:t>
            </a:r>
          </a:p>
          <a:p>
            <a:pPr>
              <a:lnSpc>
                <a:spcPct val="150000"/>
              </a:lnSpc>
            </a:pPr>
            <a:r>
              <a:rPr lang="zh-CN" altLang="en-US" dirty="0">
                <a:solidFill>
                  <a:srgbClr val="005825"/>
                </a:solidFill>
              </a:rPr>
              <a:t>广义表的存储结构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spTree>
    <p:extLst>
      <p:ext uri="{BB962C8B-B14F-4D97-AF65-F5344CB8AC3E}">
        <p14:creationId xmlns:p14="http://schemas.microsoft.com/office/powerpoint/2010/main" val="7904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7B4E19B-4D18-452E-7116-0514DF84ED4A}"/>
              </a:ext>
            </a:extLst>
          </p:cNvPr>
          <p:cNvPicPr>
            <a:picLocks noChangeAspect="1"/>
          </p:cNvPicPr>
          <p:nvPr/>
        </p:nvPicPr>
        <p:blipFill>
          <a:blip r:embed="rId2"/>
          <a:stretch>
            <a:fillRect/>
          </a:stretch>
        </p:blipFill>
        <p:spPr>
          <a:xfrm>
            <a:off x="5460764" y="3604069"/>
            <a:ext cx="3497278" cy="2541965"/>
          </a:xfrm>
          <a:prstGeom prst="rect">
            <a:avLst/>
          </a:prstGeom>
        </p:spPr>
      </p:pic>
      <p:sp>
        <p:nvSpPr>
          <p:cNvPr id="2" name="标题 1">
            <a:extLst>
              <a:ext uri="{FF2B5EF4-FFF2-40B4-BE49-F238E27FC236}">
                <a16:creationId xmlns:a16="http://schemas.microsoft.com/office/drawing/2014/main" id="{8C02D7A4-C4AB-B85D-12ED-4FA0D8FC7747}"/>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CB0186F5-B97B-7E3E-8AE3-D10F9BCF3271}"/>
              </a:ext>
            </a:extLst>
          </p:cNvPr>
          <p:cNvSpPr>
            <a:spLocks noGrp="1"/>
          </p:cNvSpPr>
          <p:nvPr>
            <p:ph idx="1"/>
          </p:nvPr>
        </p:nvSpPr>
        <p:spPr/>
        <p:txBody>
          <a:bodyPr>
            <a:normAutofit/>
          </a:bodyPr>
          <a:lstStyle/>
          <a:p>
            <a:pPr>
              <a:lnSpc>
                <a:spcPct val="120000"/>
              </a:lnSpc>
            </a:pPr>
            <a:r>
              <a:rPr lang="zh-CN" altLang="en-US" sz="2000" dirty="0"/>
              <a:t>设数组</a:t>
            </a:r>
            <a:r>
              <a:rPr lang="en-US" altLang="zh-CN" sz="2000" dirty="0"/>
              <a:t>a[1…60</a:t>
            </a:r>
            <a:r>
              <a:rPr lang="zh-CN" altLang="en-US" sz="2000" dirty="0"/>
              <a:t>，</a:t>
            </a:r>
            <a:r>
              <a:rPr lang="en-US" altLang="zh-CN" sz="2000" dirty="0"/>
              <a:t>1…70]</a:t>
            </a:r>
            <a:r>
              <a:rPr lang="zh-CN" altLang="en-US" sz="2000" dirty="0"/>
              <a:t>的基地址为</a:t>
            </a:r>
            <a:r>
              <a:rPr lang="en-US" altLang="zh-CN" sz="2000" dirty="0"/>
              <a:t>2048</a:t>
            </a:r>
            <a:r>
              <a:rPr lang="zh-CN" altLang="en-US" sz="2000" dirty="0"/>
              <a:t>，每个元素占</a:t>
            </a:r>
            <a:r>
              <a:rPr lang="en-US" altLang="zh-CN" sz="2000" dirty="0"/>
              <a:t>2</a:t>
            </a:r>
            <a:r>
              <a:rPr lang="zh-CN" altLang="en-US" sz="2000" dirty="0"/>
              <a:t>个存储单元，若以列序为主序顺序存储，已知元素</a:t>
            </a:r>
            <a:r>
              <a:rPr lang="en-US" altLang="zh-CN" sz="2000" dirty="0">
                <a:solidFill>
                  <a:srgbClr val="C00000"/>
                </a:solidFill>
              </a:rPr>
              <a:t>a[32, 58]</a:t>
            </a:r>
            <a:r>
              <a:rPr lang="zh-CN" altLang="en-US" sz="2000" dirty="0">
                <a:solidFill>
                  <a:srgbClr val="C00000"/>
                </a:solidFill>
              </a:rPr>
              <a:t>的存储地址为</a:t>
            </a:r>
            <a:r>
              <a:rPr lang="en-US" altLang="zh-CN" sz="2000" dirty="0">
                <a:solidFill>
                  <a:srgbClr val="C00000"/>
                </a:solidFill>
              </a:rPr>
              <a:t>8950</a:t>
            </a:r>
            <a:r>
              <a:rPr lang="zh-CN" altLang="en-US" sz="2000" dirty="0"/>
              <a:t>。</a:t>
            </a:r>
            <a:endParaRPr lang="en-US" altLang="zh-CN" sz="2000" dirty="0"/>
          </a:p>
          <a:p>
            <a:pPr>
              <a:lnSpc>
                <a:spcPct val="120000"/>
              </a:lnSpc>
            </a:pPr>
            <a:r>
              <a:rPr lang="zh-CN" altLang="en-US" sz="2000" dirty="0"/>
              <a:t>若数组是</a:t>
            </a:r>
            <a:r>
              <a:rPr lang="en-US" altLang="zh-CN" sz="2000" dirty="0"/>
              <a:t>a[0…59</a:t>
            </a:r>
            <a:r>
              <a:rPr lang="zh-CN" altLang="en-US" sz="2000" dirty="0"/>
              <a:t>，</a:t>
            </a:r>
            <a:r>
              <a:rPr lang="en-US" altLang="zh-CN" sz="2000" dirty="0"/>
              <a:t>0…69]</a:t>
            </a:r>
            <a:r>
              <a:rPr lang="zh-CN" altLang="en-US" sz="2000" dirty="0"/>
              <a:t>，结果是否仍为</a:t>
            </a:r>
            <a:r>
              <a:rPr lang="en-US" altLang="zh-CN" sz="2000" dirty="0"/>
              <a:t>8950</a:t>
            </a:r>
            <a:r>
              <a:rPr lang="zh-CN" altLang="en-US" sz="2000" dirty="0"/>
              <a:t>？</a:t>
            </a:r>
            <a:endParaRPr lang="en-US" altLang="zh-CN" sz="2000" dirty="0"/>
          </a:p>
          <a:p>
            <a:pPr>
              <a:lnSpc>
                <a:spcPct val="120000"/>
              </a:lnSpc>
            </a:pPr>
            <a:r>
              <a:rPr lang="zh-CN" altLang="en-US" sz="2000" dirty="0"/>
              <a:t>讨论：</a:t>
            </a:r>
            <a:endParaRPr lang="en-US" altLang="zh-CN" sz="2000" dirty="0"/>
          </a:p>
          <a:p>
            <a:pPr lvl="1">
              <a:lnSpc>
                <a:spcPct val="120000"/>
              </a:lnSpc>
              <a:spcBef>
                <a:spcPts val="1200"/>
              </a:spcBef>
            </a:pPr>
            <a:r>
              <a:rPr lang="zh-CN" altLang="en-US" sz="1600" dirty="0"/>
              <a:t>因为</a:t>
            </a:r>
            <a:r>
              <a:rPr lang="en-US" altLang="zh-CN" sz="1600" dirty="0" err="1"/>
              <a:t>i</a:t>
            </a:r>
            <a:r>
              <a:rPr lang="zh-CN" altLang="en-US" sz="1600" dirty="0"/>
              <a:t>、</a:t>
            </a:r>
            <a:r>
              <a:rPr lang="en-US" altLang="zh-CN" sz="1600" dirty="0"/>
              <a:t>j</a:t>
            </a:r>
            <a:r>
              <a:rPr lang="zh-CN" altLang="en-US" sz="1600" dirty="0"/>
              <a:t>均从</a:t>
            </a:r>
            <a:r>
              <a:rPr lang="en-US" altLang="zh-CN" sz="1600" dirty="0"/>
              <a:t>0</a:t>
            </a:r>
            <a:r>
              <a:rPr lang="zh-CN" altLang="en-US" sz="1600" dirty="0"/>
              <a:t>开始，求址公式为</a:t>
            </a:r>
            <a:r>
              <a:rPr lang="en-US" altLang="zh-CN" sz="1600" dirty="0"/>
              <a:t>Loc(</a:t>
            </a:r>
            <a:r>
              <a:rPr lang="en-US" altLang="zh-CN" sz="1600" dirty="0" err="1"/>
              <a:t>a</a:t>
            </a:r>
            <a:r>
              <a:rPr lang="en-US" altLang="zh-CN" sz="1600" baseline="-25000" dirty="0" err="1"/>
              <a:t>ij</a:t>
            </a:r>
            <a:r>
              <a:rPr lang="en-US" altLang="zh-CN" sz="1600" dirty="0"/>
              <a:t>)</a:t>
            </a:r>
            <a:r>
              <a:rPr lang="zh-CN" altLang="en-US" sz="1600" dirty="0"/>
              <a:t> </a:t>
            </a:r>
            <a:r>
              <a:rPr lang="en-US" altLang="zh-CN" sz="1600" dirty="0"/>
              <a:t>=Loc(a</a:t>
            </a:r>
            <a:r>
              <a:rPr lang="en-US" altLang="zh-CN" sz="1600" baseline="-25000" dirty="0"/>
              <a:t>00</a:t>
            </a:r>
            <a:r>
              <a:rPr lang="en-US" altLang="zh-CN" sz="1600" dirty="0"/>
              <a:t>)</a:t>
            </a:r>
            <a:r>
              <a:rPr lang="zh-CN" altLang="en-US" sz="1600" dirty="0"/>
              <a:t> </a:t>
            </a:r>
            <a:r>
              <a:rPr lang="en-US" altLang="zh-CN" sz="1600" dirty="0"/>
              <a:t>+ [j * m + </a:t>
            </a:r>
            <a:r>
              <a:rPr lang="en-US" altLang="zh-CN" sz="1600" dirty="0" err="1"/>
              <a:t>i</a:t>
            </a:r>
            <a:r>
              <a:rPr lang="en-US" altLang="zh-CN" sz="1600" dirty="0"/>
              <a:t>] * L</a:t>
            </a:r>
            <a:r>
              <a:rPr lang="zh-CN" altLang="en-US" sz="1600" dirty="0"/>
              <a:t>（如图）；</a:t>
            </a:r>
            <a:endParaRPr lang="en-US" altLang="zh-CN" sz="1600" dirty="0"/>
          </a:p>
          <a:p>
            <a:pPr lvl="1">
              <a:lnSpc>
                <a:spcPct val="120000"/>
              </a:lnSpc>
              <a:spcBef>
                <a:spcPts val="1200"/>
              </a:spcBef>
            </a:pPr>
            <a:r>
              <a:rPr lang="zh-CN" altLang="en-US" sz="1600" dirty="0"/>
              <a:t>则有：</a:t>
            </a:r>
            <a:r>
              <a:rPr lang="en-US" altLang="zh-CN" sz="1600" dirty="0"/>
              <a:t>LOC(a[32,</a:t>
            </a:r>
            <a:r>
              <a:rPr lang="zh-CN" altLang="en-US" sz="1600" dirty="0"/>
              <a:t> </a:t>
            </a:r>
            <a:r>
              <a:rPr lang="en-US" altLang="zh-CN" sz="1600" dirty="0"/>
              <a:t>58])</a:t>
            </a:r>
            <a:r>
              <a:rPr lang="zh-CN" altLang="en-US" sz="1600" dirty="0"/>
              <a:t> </a:t>
            </a:r>
            <a:r>
              <a:rPr lang="en-US" altLang="zh-CN" sz="1600" dirty="0"/>
              <a:t>= 2048 + [ 58 </a:t>
            </a:r>
            <a:r>
              <a:rPr lang="zh-CN" altLang="en-US" sz="1600" dirty="0"/>
              <a:t>* </a:t>
            </a:r>
            <a:r>
              <a:rPr lang="en-US" altLang="zh-CN" sz="1600" dirty="0"/>
              <a:t>60 + 32</a:t>
            </a:r>
            <a:r>
              <a:rPr lang="zh-CN" altLang="en-US" sz="1600" dirty="0"/>
              <a:t> </a:t>
            </a:r>
            <a:r>
              <a:rPr lang="en-US" altLang="zh-CN" sz="1600" dirty="0"/>
              <a:t>] * 2 = 9072</a:t>
            </a:r>
            <a:endParaRPr lang="zh-CN" altLang="en-US" sz="1600" dirty="0"/>
          </a:p>
        </p:txBody>
      </p:sp>
      <p:sp>
        <p:nvSpPr>
          <p:cNvPr id="4" name="灯片编号占位符 3">
            <a:extLst>
              <a:ext uri="{FF2B5EF4-FFF2-40B4-BE49-F238E27FC236}">
                <a16:creationId xmlns:a16="http://schemas.microsoft.com/office/drawing/2014/main" id="{8B4CF5C7-B8BF-4B3B-BE7F-5C4FCB626100}"/>
              </a:ext>
            </a:extLst>
          </p:cNvPr>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sp>
        <p:nvSpPr>
          <p:cNvPr id="5" name="页脚占位符 4">
            <a:extLst>
              <a:ext uri="{FF2B5EF4-FFF2-40B4-BE49-F238E27FC236}">
                <a16:creationId xmlns:a16="http://schemas.microsoft.com/office/drawing/2014/main" id="{C2922EB2-B134-6173-6BA3-3E7B63271142}"/>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76646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7A4CE-FE87-42BA-860E-0678E50856A8}"/>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0D6872AE-649D-402F-BB92-3ACBDBC3DA8F}"/>
              </a:ext>
            </a:extLst>
          </p:cNvPr>
          <p:cNvSpPr>
            <a:spLocks noGrp="1"/>
          </p:cNvSpPr>
          <p:nvPr>
            <p:ph idx="1"/>
          </p:nvPr>
        </p:nvSpPr>
        <p:spPr/>
        <p:txBody>
          <a:bodyPr>
            <a:normAutofit fontScale="92500" lnSpcReduction="10000"/>
          </a:bodyPr>
          <a:lstStyle/>
          <a:p>
            <a:pPr>
              <a:lnSpc>
                <a:spcPct val="150000"/>
              </a:lnSpc>
            </a:pPr>
            <a:r>
              <a:rPr lang="zh-CN" altLang="en-US" dirty="0"/>
              <a:t>二维数组</a:t>
            </a:r>
            <a:r>
              <a:rPr lang="en-US" altLang="zh-CN" dirty="0"/>
              <a:t>M</a:t>
            </a:r>
            <a:r>
              <a:rPr lang="zh-CN" altLang="en-US" dirty="0"/>
              <a:t>的成员是</a:t>
            </a:r>
            <a:r>
              <a:rPr lang="en-US" altLang="zh-CN" dirty="0"/>
              <a:t>6</a:t>
            </a:r>
            <a:r>
              <a:rPr lang="zh-CN" altLang="en-US" dirty="0"/>
              <a:t>个字符（每个字符占一个存储单元）组成的字符串，行下标 </a:t>
            </a:r>
            <a:r>
              <a:rPr lang="en-US" altLang="zh-CN" dirty="0" err="1"/>
              <a:t>i</a:t>
            </a:r>
            <a:r>
              <a:rPr lang="en-US" altLang="zh-CN" dirty="0"/>
              <a:t> </a:t>
            </a:r>
            <a:r>
              <a:rPr lang="zh-CN" altLang="en-US" dirty="0"/>
              <a:t>的范围从</a:t>
            </a:r>
            <a:r>
              <a:rPr lang="en-US" altLang="zh-CN" dirty="0"/>
              <a:t>0</a:t>
            </a:r>
            <a:r>
              <a:rPr lang="zh-CN" altLang="en-US" dirty="0"/>
              <a:t>到</a:t>
            </a:r>
            <a:r>
              <a:rPr lang="en-US" altLang="zh-CN" dirty="0"/>
              <a:t>8</a:t>
            </a:r>
            <a:r>
              <a:rPr lang="zh-CN" altLang="en-US" dirty="0"/>
              <a:t>，列下标 </a:t>
            </a:r>
            <a:r>
              <a:rPr lang="en-US" altLang="zh-CN" dirty="0"/>
              <a:t>j </a:t>
            </a:r>
            <a:r>
              <a:rPr lang="zh-CN" altLang="en-US" dirty="0"/>
              <a:t>的范围从</a:t>
            </a:r>
            <a:r>
              <a:rPr lang="en-US" altLang="zh-CN" dirty="0"/>
              <a:t>0</a:t>
            </a:r>
            <a:r>
              <a:rPr lang="zh-CN" altLang="en-US" dirty="0"/>
              <a:t>到</a:t>
            </a:r>
            <a:r>
              <a:rPr lang="en-US" altLang="zh-CN" dirty="0"/>
              <a:t>9</a:t>
            </a:r>
            <a:r>
              <a:rPr lang="zh-CN" altLang="en-US" dirty="0"/>
              <a:t>。若</a:t>
            </a:r>
            <a:r>
              <a:rPr lang="en-US" altLang="zh-CN" dirty="0"/>
              <a:t>M</a:t>
            </a:r>
            <a:r>
              <a:rPr lang="zh-CN" altLang="en-US" dirty="0"/>
              <a:t>按行优先方式存储时，元素</a:t>
            </a:r>
            <a:r>
              <a:rPr lang="en-US" altLang="zh-CN" dirty="0"/>
              <a:t>M[8][5]</a:t>
            </a:r>
            <a:r>
              <a:rPr lang="zh-CN" altLang="en-US" dirty="0"/>
              <a:t>的起始地址与当</a:t>
            </a:r>
            <a:r>
              <a:rPr lang="en-US" altLang="zh-CN" dirty="0"/>
              <a:t>M</a:t>
            </a:r>
            <a:r>
              <a:rPr lang="zh-CN" altLang="en-US" dirty="0"/>
              <a:t>按列优先方式存储时的哪个元素的起始地址一致？    </a:t>
            </a:r>
            <a:endParaRPr lang="en-US" altLang="zh-CN" dirty="0"/>
          </a:p>
          <a:p>
            <a:pPr>
              <a:lnSpc>
                <a:spcPct val="150000"/>
              </a:lnSpc>
            </a:pPr>
            <a:r>
              <a:rPr lang="en-US" altLang="zh-CN" dirty="0">
                <a:solidFill>
                  <a:srgbClr val="0000FF"/>
                </a:solidFill>
              </a:rPr>
              <a:t>M[4][9]</a:t>
            </a:r>
            <a:endParaRPr lang="zh-CN" altLang="en-US" dirty="0"/>
          </a:p>
          <a:p>
            <a:pPr>
              <a:lnSpc>
                <a:spcPct val="150000"/>
              </a:lnSpc>
            </a:pPr>
            <a:r>
              <a:rPr lang="zh-CN" altLang="en-US" dirty="0"/>
              <a:t>分析：按行优先方式存储时，</a:t>
            </a:r>
            <a:endParaRPr lang="en-US" altLang="zh-CN" dirty="0"/>
          </a:p>
          <a:p>
            <a:pPr marL="0" indent="0">
              <a:lnSpc>
                <a:spcPct val="150000"/>
              </a:lnSpc>
              <a:buNone/>
            </a:pPr>
            <a:r>
              <a:rPr lang="en-US" altLang="zh-CN" dirty="0"/>
              <a:t>    M[8][5]</a:t>
            </a:r>
            <a:r>
              <a:rPr lang="zh-CN" altLang="en-US" dirty="0"/>
              <a:t>的存储地址为</a:t>
            </a:r>
            <a:r>
              <a:rPr lang="en-US" altLang="zh-CN" dirty="0"/>
              <a:t>M + (8 x </a:t>
            </a:r>
            <a:r>
              <a:rPr lang="en-US" altLang="zh-CN" b="1" dirty="0">
                <a:solidFill>
                  <a:srgbClr val="FF0000"/>
                </a:solidFill>
              </a:rPr>
              <a:t>10</a:t>
            </a:r>
            <a:r>
              <a:rPr lang="en-US" altLang="zh-CN" dirty="0"/>
              <a:t> + 5) x 6 = M + 510</a:t>
            </a:r>
            <a:r>
              <a:rPr lang="zh-CN" altLang="en-US" dirty="0"/>
              <a:t>，</a:t>
            </a:r>
            <a:endParaRPr lang="en-US" altLang="zh-CN" dirty="0"/>
          </a:p>
          <a:p>
            <a:pPr marL="0" indent="0">
              <a:lnSpc>
                <a:spcPct val="150000"/>
              </a:lnSpc>
              <a:buNone/>
            </a:pPr>
            <a:r>
              <a:rPr lang="en-US" altLang="zh-CN" dirty="0"/>
              <a:t>    M[</a:t>
            </a:r>
            <a:r>
              <a:rPr lang="en-US" altLang="zh-CN" dirty="0" err="1"/>
              <a:t>i</a:t>
            </a:r>
            <a:r>
              <a:rPr lang="en-US" altLang="zh-CN" dirty="0"/>
              <a:t>][j]</a:t>
            </a:r>
            <a:r>
              <a:rPr lang="zh-CN" altLang="en-US" dirty="0"/>
              <a:t>按列优先存储时的地址为</a:t>
            </a:r>
            <a:r>
              <a:rPr lang="en-US" altLang="zh-CN" dirty="0"/>
              <a:t>M + (</a:t>
            </a:r>
            <a:r>
              <a:rPr lang="en-US" altLang="zh-CN" dirty="0" err="1"/>
              <a:t>i</a:t>
            </a:r>
            <a:r>
              <a:rPr lang="en-US" altLang="zh-CN" dirty="0"/>
              <a:t> + j x </a:t>
            </a:r>
            <a:r>
              <a:rPr lang="en-US" altLang="zh-CN" b="1" dirty="0">
                <a:solidFill>
                  <a:srgbClr val="FF0000"/>
                </a:solidFill>
              </a:rPr>
              <a:t>9</a:t>
            </a:r>
            <a:r>
              <a:rPr lang="en-US" altLang="zh-CN" dirty="0"/>
              <a:t>) x 6</a:t>
            </a:r>
            <a:r>
              <a:rPr lang="zh-CN" altLang="en-US" dirty="0"/>
              <a:t>，当 </a:t>
            </a:r>
            <a:r>
              <a:rPr lang="en-US" altLang="zh-CN" dirty="0" err="1"/>
              <a:t>i</a:t>
            </a:r>
            <a:r>
              <a:rPr lang="en-US" altLang="zh-CN" dirty="0"/>
              <a:t> = 4, j = 9 </a:t>
            </a:r>
            <a:r>
              <a:rPr lang="zh-CN" altLang="en-US" dirty="0"/>
              <a:t>时，其值为</a:t>
            </a:r>
            <a:r>
              <a:rPr lang="en-US" altLang="zh-CN" dirty="0"/>
              <a:t>M + 510</a:t>
            </a:r>
            <a:r>
              <a:rPr lang="zh-CN" altLang="en-US" dirty="0"/>
              <a:t>。</a:t>
            </a:r>
          </a:p>
          <a:p>
            <a:pPr>
              <a:lnSpc>
                <a:spcPct val="150000"/>
              </a:lnSpc>
            </a:pPr>
            <a:endParaRPr lang="en-US" altLang="zh-CN" dirty="0"/>
          </a:p>
          <a:p>
            <a:pPr>
              <a:lnSpc>
                <a:spcPct val="150000"/>
              </a:lnSpc>
            </a:pPr>
            <a:endParaRPr lang="zh-CN" altLang="en-US" dirty="0"/>
          </a:p>
        </p:txBody>
      </p:sp>
      <p:sp>
        <p:nvSpPr>
          <p:cNvPr id="4" name="灯片编号占位符 3">
            <a:extLst>
              <a:ext uri="{FF2B5EF4-FFF2-40B4-BE49-F238E27FC236}">
                <a16:creationId xmlns:a16="http://schemas.microsoft.com/office/drawing/2014/main" id="{79F00515-A474-48D3-B481-A267481A112E}"/>
              </a:ext>
            </a:extLst>
          </p:cNvPr>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sp>
        <p:nvSpPr>
          <p:cNvPr id="5" name="页脚占位符 4">
            <a:extLst>
              <a:ext uri="{FF2B5EF4-FFF2-40B4-BE49-F238E27FC236}">
                <a16:creationId xmlns:a16="http://schemas.microsoft.com/office/drawing/2014/main" id="{E4D348BB-F628-49F6-BD53-4D4398119EAF}"/>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96922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F6413-A100-59AC-0EB1-0320A80A3DAA}"/>
              </a:ext>
            </a:extLst>
          </p:cNvPr>
          <p:cNvSpPr>
            <a:spLocks noGrp="1"/>
          </p:cNvSpPr>
          <p:nvPr>
            <p:ph type="title"/>
          </p:nvPr>
        </p:nvSpPr>
        <p:spPr/>
        <p:txBody>
          <a:bodyPr/>
          <a:lstStyle/>
          <a:p>
            <a:r>
              <a:rPr lang="zh-CN" altLang="en-US" dirty="0"/>
              <a:t>数据压缩</a:t>
            </a:r>
          </a:p>
        </p:txBody>
      </p:sp>
      <p:sp>
        <p:nvSpPr>
          <p:cNvPr id="3" name="内容占位符 2">
            <a:extLst>
              <a:ext uri="{FF2B5EF4-FFF2-40B4-BE49-F238E27FC236}">
                <a16:creationId xmlns:a16="http://schemas.microsoft.com/office/drawing/2014/main" id="{DE9BFAC1-C6F0-5209-A327-02164D7149C4}"/>
              </a:ext>
            </a:extLst>
          </p:cNvPr>
          <p:cNvSpPr>
            <a:spLocks noGrp="1"/>
          </p:cNvSpPr>
          <p:nvPr>
            <p:ph idx="1"/>
          </p:nvPr>
        </p:nvSpPr>
        <p:spPr/>
        <p:txBody>
          <a:bodyPr>
            <a:normAutofit/>
          </a:bodyPr>
          <a:lstStyle/>
          <a:p>
            <a:pPr>
              <a:lnSpc>
                <a:spcPct val="120000"/>
              </a:lnSpc>
              <a:spcBef>
                <a:spcPts val="1200"/>
              </a:spcBef>
            </a:pPr>
            <a:r>
              <a:rPr lang="zh-CN" altLang="en-US" sz="2000" dirty="0"/>
              <a:t>数据压缩是指在不丢失信息的前提下，缩减数据量以减少存储空间，提高其传输、存储和处理效率的一种技术方法。</a:t>
            </a:r>
            <a:endParaRPr lang="en-US" altLang="zh-CN" sz="2000" dirty="0"/>
          </a:p>
          <a:p>
            <a:pPr>
              <a:lnSpc>
                <a:spcPct val="120000"/>
              </a:lnSpc>
              <a:spcBef>
                <a:spcPts val="1200"/>
              </a:spcBef>
            </a:pPr>
            <a:r>
              <a:rPr lang="zh-CN" altLang="en-US" sz="2000" dirty="0"/>
              <a:t>数据压缩按照一定的算法对数据进行重新组织，减少数据的冗余和存储的空间。</a:t>
            </a:r>
            <a:r>
              <a:rPr lang="zh-CN" altLang="en-US" sz="2000" dirty="0">
                <a:solidFill>
                  <a:srgbClr val="C00000"/>
                </a:solidFill>
              </a:rPr>
              <a:t>从信息的角度来看，压缩就是去除掉信息中的冗余</a:t>
            </a:r>
            <a:r>
              <a:rPr lang="zh-CN" altLang="en-US" sz="2000" dirty="0"/>
              <a:t>，即去除掉确定的或可推知的信息，而保留不确定的信息。</a:t>
            </a:r>
            <a:endParaRPr lang="en-US" altLang="zh-CN" sz="2000" dirty="0"/>
          </a:p>
          <a:p>
            <a:pPr>
              <a:lnSpc>
                <a:spcPct val="120000"/>
              </a:lnSpc>
              <a:spcBef>
                <a:spcPts val="1200"/>
              </a:spcBef>
            </a:pPr>
            <a:r>
              <a:rPr lang="zh-CN" altLang="en-US" sz="2000" dirty="0"/>
              <a:t>数据压缩包括</a:t>
            </a:r>
            <a:r>
              <a:rPr lang="zh-CN" altLang="en-US" sz="2000" dirty="0">
                <a:solidFill>
                  <a:srgbClr val="C00000"/>
                </a:solidFill>
              </a:rPr>
              <a:t>有损压缩</a:t>
            </a:r>
            <a:r>
              <a:rPr lang="zh-CN" altLang="en-US" sz="2000" dirty="0"/>
              <a:t>和</a:t>
            </a:r>
            <a:r>
              <a:rPr lang="zh-CN" altLang="en-US" sz="2000" dirty="0">
                <a:solidFill>
                  <a:srgbClr val="C00000"/>
                </a:solidFill>
              </a:rPr>
              <a:t>无损压缩</a:t>
            </a:r>
            <a:r>
              <a:rPr lang="zh-CN" altLang="en-US" sz="2000" dirty="0"/>
              <a:t>。</a:t>
            </a:r>
            <a:endParaRPr lang="en-US" altLang="zh-CN" sz="2000" dirty="0"/>
          </a:p>
          <a:p>
            <a:pPr lvl="1">
              <a:lnSpc>
                <a:spcPct val="120000"/>
              </a:lnSpc>
              <a:spcBef>
                <a:spcPts val="1200"/>
              </a:spcBef>
            </a:pPr>
            <a:r>
              <a:rPr lang="zh-CN" altLang="en-US" sz="1800" dirty="0"/>
              <a:t>若压缩后的数据可恢复完整的原始数据，这种方式称为无损数据压缩；</a:t>
            </a:r>
            <a:endParaRPr lang="en-US" altLang="zh-CN" sz="1800" dirty="0"/>
          </a:p>
          <a:p>
            <a:pPr lvl="1">
              <a:lnSpc>
                <a:spcPct val="120000"/>
              </a:lnSpc>
              <a:spcBef>
                <a:spcPts val="1200"/>
              </a:spcBef>
            </a:pPr>
            <a:r>
              <a:rPr lang="zh-CN" altLang="en-US" sz="1800" dirty="0"/>
              <a:t>若为了实现更高的压缩率允许一定程度的数据损失，这种方式称为有损数据压缩。</a:t>
            </a:r>
          </a:p>
        </p:txBody>
      </p:sp>
      <p:sp>
        <p:nvSpPr>
          <p:cNvPr id="4" name="灯片编号占位符 3">
            <a:extLst>
              <a:ext uri="{FF2B5EF4-FFF2-40B4-BE49-F238E27FC236}">
                <a16:creationId xmlns:a16="http://schemas.microsoft.com/office/drawing/2014/main" id="{A5581BFA-CFBE-78B8-1760-FD28A696842E}"/>
              </a:ext>
            </a:extLst>
          </p:cNvPr>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
        <p:nvSpPr>
          <p:cNvPr id="5" name="页脚占位符 4">
            <a:extLst>
              <a:ext uri="{FF2B5EF4-FFF2-40B4-BE49-F238E27FC236}">
                <a16:creationId xmlns:a16="http://schemas.microsoft.com/office/drawing/2014/main" id="{E6ECEAD5-2690-94DA-310F-44283793B134}"/>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a:extLst>
              <a:ext uri="{FF2B5EF4-FFF2-40B4-BE49-F238E27FC236}">
                <a16:creationId xmlns:a16="http://schemas.microsoft.com/office/drawing/2014/main" id="{C9BCA4E1-4925-5939-F14C-9AEE3B327D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3578221" y="5070565"/>
            <a:ext cx="993779" cy="848348"/>
          </a:xfrm>
          <a:prstGeom prst="rect">
            <a:avLst/>
          </a:prstGeom>
        </p:spPr>
      </p:pic>
      <p:pic>
        <p:nvPicPr>
          <p:cNvPr id="9" name="图片 8">
            <a:extLst>
              <a:ext uri="{FF2B5EF4-FFF2-40B4-BE49-F238E27FC236}">
                <a16:creationId xmlns:a16="http://schemas.microsoft.com/office/drawing/2014/main" id="{F8B37927-C0E0-D2B6-D935-3DC015992F7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2384277" y="5003773"/>
            <a:ext cx="796894" cy="940778"/>
          </a:xfrm>
          <a:prstGeom prst="rect">
            <a:avLst/>
          </a:prstGeom>
        </p:spPr>
      </p:pic>
      <p:pic>
        <p:nvPicPr>
          <p:cNvPr id="11" name="图片 10">
            <a:extLst>
              <a:ext uri="{FF2B5EF4-FFF2-40B4-BE49-F238E27FC236}">
                <a16:creationId xmlns:a16="http://schemas.microsoft.com/office/drawing/2014/main" id="{969E765F-E1BF-D412-88C5-9F6951377A5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4802679" y="5024350"/>
            <a:ext cx="749694" cy="894563"/>
          </a:xfrm>
          <a:prstGeom prst="rect">
            <a:avLst/>
          </a:prstGeom>
        </p:spPr>
      </p:pic>
      <p:pic>
        <p:nvPicPr>
          <p:cNvPr id="13" name="图片 12">
            <a:extLst>
              <a:ext uri="{FF2B5EF4-FFF2-40B4-BE49-F238E27FC236}">
                <a16:creationId xmlns:a16="http://schemas.microsoft.com/office/drawing/2014/main" id="{385271EE-EA99-2937-7BB0-65C05F207732}"/>
              </a:ext>
            </a:extLst>
          </p:cNvPr>
          <p:cNvPicPr>
            <a:picLocks noChangeAspect="1"/>
          </p:cNvPicPr>
          <p:nvPr/>
        </p:nvPicPr>
        <p:blipFill>
          <a:blip r:embed="rId8"/>
          <a:stretch>
            <a:fillRect/>
          </a:stretch>
        </p:blipFill>
        <p:spPr>
          <a:xfrm>
            <a:off x="5857233" y="5047457"/>
            <a:ext cx="796425" cy="894563"/>
          </a:xfrm>
          <a:prstGeom prst="rect">
            <a:avLst/>
          </a:prstGeom>
        </p:spPr>
      </p:pic>
    </p:spTree>
    <p:extLst>
      <p:ext uri="{BB962C8B-B14F-4D97-AF65-F5344CB8AC3E}">
        <p14:creationId xmlns:p14="http://schemas.microsoft.com/office/powerpoint/2010/main" val="12770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p:sp>
        <p:nvSpPr>
          <p:cNvPr id="3" name="内容占位符 2"/>
          <p:cNvSpPr>
            <a:spLocks noGrp="1"/>
          </p:cNvSpPr>
          <p:nvPr>
            <p:ph idx="1"/>
          </p:nvPr>
        </p:nvSpPr>
        <p:spPr/>
        <p:txBody>
          <a:bodyPr>
            <a:normAutofit/>
          </a:bodyPr>
          <a:lstStyle/>
          <a:p>
            <a:pPr>
              <a:lnSpc>
                <a:spcPct val="150000"/>
              </a:lnSpc>
            </a:pPr>
            <a:r>
              <a:rPr lang="zh-CN" altLang="en-US" sz="2200" dirty="0"/>
              <a:t>在科学与工程计算问题中，矩阵是一种常用的数学对象，在高级语言编制程序时，简单而又自然的方法，就是将一个矩阵描述为一个二维数组。</a:t>
            </a:r>
          </a:p>
          <a:p>
            <a:pPr>
              <a:lnSpc>
                <a:spcPct val="150000"/>
              </a:lnSpc>
            </a:pPr>
            <a:r>
              <a:rPr lang="zh-CN" altLang="en-US" sz="2200" dirty="0"/>
              <a:t>矩阵在这种存储表示之下，可以对其元素进行随机存取，各种矩阵运算也非常简单，并且存储的密度为</a:t>
            </a:r>
            <a:r>
              <a:rPr lang="en-US" altLang="zh-CN" sz="2200" dirty="0"/>
              <a:t>1</a:t>
            </a:r>
            <a:r>
              <a:rPr lang="zh-CN" altLang="en-US" sz="2200" dirty="0"/>
              <a: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1379893271"/>
              </p:ext>
            </p:extLst>
          </p:nvPr>
        </p:nvGraphicFramePr>
        <p:xfrm>
          <a:off x="2272553" y="3942772"/>
          <a:ext cx="2722232" cy="1940778"/>
        </p:xfrm>
        <a:graphic>
          <a:graphicData uri="http://schemas.openxmlformats.org/presentationml/2006/ole">
            <mc:AlternateContent xmlns:mc="http://schemas.openxmlformats.org/markup-compatibility/2006">
              <mc:Choice xmlns:v="urn:schemas-microsoft-com:vml" Requires="v">
                <p:oleObj name="公式" r:id="rId2" imgW="1282680" imgH="914400" progId="Equation.3">
                  <p:embed/>
                </p:oleObj>
              </mc:Choice>
              <mc:Fallback>
                <p:oleObj name="公式" r:id="rId2" imgW="1282680" imgH="914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553" y="3942772"/>
                        <a:ext cx="2722232" cy="1940778"/>
                      </a:xfrm>
                      <a:prstGeom prst="rect">
                        <a:avLst/>
                      </a:prstGeom>
                      <a:solidFill>
                        <a:srgbClr val="FFFFFF"/>
                      </a:solidFill>
                      <a:ln>
                        <a:noFill/>
                      </a:ln>
                      <a:effectLst/>
                    </p:spPr>
                  </p:pic>
                </p:oleObj>
              </mc:Fallback>
            </mc:AlternateContent>
          </a:graphicData>
        </a:graphic>
      </p:graphicFrame>
      <p:sp>
        <p:nvSpPr>
          <p:cNvPr id="7" name="Rectangle 2"/>
          <p:cNvSpPr txBox="1">
            <a:spLocks noChangeArrowheads="1"/>
          </p:cNvSpPr>
          <p:nvPr/>
        </p:nvSpPr>
        <p:spPr>
          <a:xfrm>
            <a:off x="5381558" y="4455961"/>
            <a:ext cx="3133792" cy="45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dirty="0">
                <a:ea typeface="宋体" panose="02010600030101010101" pitchFamily="2" charset="-122"/>
              </a:rPr>
              <a:t>一个</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m</a:t>
            </a:r>
            <a:r>
              <a:rPr lang="en-US" altLang="zh-CN" dirty="0" err="1">
                <a:latin typeface="宋体" panose="02010600030101010101" pitchFamily="2" charset="-122"/>
                <a:ea typeface="宋体" panose="02010600030101010101" pitchFamily="2" charset="-122"/>
              </a:rPr>
              <a:t>×</a:t>
            </a:r>
            <a:r>
              <a:rPr lang="en-US" altLang="zh-CN" i="1" dirty="0" err="1">
                <a:latin typeface="Times New Roman" panose="02020603050405020304" pitchFamily="18" charset="0"/>
                <a:ea typeface="宋体" panose="02010600030101010101" pitchFamily="2" charset="-122"/>
              </a:rPr>
              <a:t>n</a:t>
            </a:r>
            <a:r>
              <a:rPr lang="zh-CN" altLang="en-US" dirty="0">
                <a:ea typeface="宋体" panose="02010600030101010101" pitchFamily="2" charset="-122"/>
              </a:rPr>
              <a:t>的矩阵。</a:t>
            </a:r>
            <a:endParaRPr lang="zh-CN" altLang="en-US" b="1" dirty="0">
              <a:ea typeface="宋体" panose="02010600030101010101" pitchFamily="2" charset="-122"/>
            </a:endParaRPr>
          </a:p>
        </p:txBody>
      </p:sp>
    </p:spTree>
    <p:extLst>
      <p:ext uri="{BB962C8B-B14F-4D97-AF65-F5344CB8AC3E}">
        <p14:creationId xmlns:p14="http://schemas.microsoft.com/office/powerpoint/2010/main" val="293403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endParaRPr kumimoji="1" lang="zh-CN" altLang="en-US" dirty="0"/>
          </a:p>
        </p:txBody>
      </p:sp>
      <p:sp>
        <p:nvSpPr>
          <p:cNvPr id="3" name="内容占位符 2"/>
          <p:cNvSpPr>
            <a:spLocks noGrp="1"/>
          </p:cNvSpPr>
          <p:nvPr>
            <p:ph idx="1"/>
          </p:nvPr>
        </p:nvSpPr>
        <p:spPr/>
        <p:txBody>
          <a:bodyPr/>
          <a:lstStyle/>
          <a:p>
            <a:pPr marL="0" indent="0">
              <a:lnSpc>
                <a:spcPct val="150000"/>
              </a:lnSpc>
              <a:spcBef>
                <a:spcPts val="1200"/>
              </a:spcBef>
              <a:buFont typeface="Wingdings" pitchFamily="2" charset="2"/>
              <a:buNone/>
            </a:pPr>
            <a:r>
              <a:rPr lang="zh-CN" altLang="zh-CN" sz="2000" dirty="0">
                <a:latin typeface="宋体" pitchFamily="2" charset="-122"/>
              </a:rPr>
              <a:t>对于</a:t>
            </a:r>
            <a:r>
              <a:rPr lang="zh-CN" altLang="zh-CN" sz="2000" b="1" dirty="0">
                <a:solidFill>
                  <a:srgbClr val="0000FF"/>
                </a:solidFill>
                <a:latin typeface="宋体" pitchFamily="2" charset="-122"/>
              </a:rPr>
              <a:t>高阶矩阵</a:t>
            </a:r>
            <a:r>
              <a:rPr lang="zh-CN" altLang="zh-CN" sz="2000" dirty="0">
                <a:latin typeface="宋体" pitchFamily="2" charset="-122"/>
              </a:rPr>
              <a:t>，若其中</a:t>
            </a:r>
            <a:r>
              <a:rPr lang="zh-CN" altLang="zh-CN" sz="2000" b="1" dirty="0">
                <a:solidFill>
                  <a:srgbClr val="0000FF"/>
                </a:solidFill>
                <a:latin typeface="宋体" pitchFamily="2" charset="-122"/>
              </a:rPr>
              <a:t>非零元素呈某种规律分布</a:t>
            </a:r>
            <a:r>
              <a:rPr lang="zh-CN" altLang="zh-CN" sz="2000" dirty="0">
                <a:latin typeface="宋体" pitchFamily="2" charset="-122"/>
              </a:rPr>
              <a:t>或者</a:t>
            </a:r>
            <a:r>
              <a:rPr lang="zh-CN" altLang="zh-CN" sz="2000" b="1" dirty="0">
                <a:solidFill>
                  <a:srgbClr val="0000FF"/>
                </a:solidFill>
                <a:latin typeface="宋体" pitchFamily="2" charset="-122"/>
              </a:rPr>
              <a:t>矩阵中有大量的零元素</a:t>
            </a:r>
            <a:r>
              <a:rPr lang="zh-CN" altLang="zh-CN" sz="2000" dirty="0">
                <a:latin typeface="宋体" pitchFamily="2" charset="-122"/>
              </a:rPr>
              <a:t>，若仍然用常规方法存储，可能存储重复的非零元素或零元素，将造成存储空间的大量浪费。对这类矩阵进行压缩存储：</a:t>
            </a:r>
          </a:p>
          <a:p>
            <a:pPr marL="533400" lvl="1" indent="0">
              <a:lnSpc>
                <a:spcPct val="150000"/>
              </a:lnSpc>
              <a:spcBef>
                <a:spcPts val="1200"/>
              </a:spcBef>
              <a:buFont typeface="Wingdings" pitchFamily="2" charset="2"/>
              <a:buNone/>
            </a:pPr>
            <a:r>
              <a:rPr lang="zh-CN" altLang="zh-CN" dirty="0">
                <a:latin typeface="宋体" pitchFamily="2" charset="-122"/>
              </a:rPr>
              <a:t>◆ 多个相同的非零元素只分配一个存储空间</a:t>
            </a:r>
            <a:r>
              <a:rPr lang="zh-CN" altLang="zh-CN" dirty="0">
                <a:latin typeface="宋体" pitchFamily="2" charset="-122"/>
                <a:cs typeface="Times New Roman" pitchFamily="18" charset="0"/>
              </a:rPr>
              <a:t>；</a:t>
            </a:r>
            <a:endParaRPr lang="zh-CN" altLang="zh-CN" dirty="0">
              <a:latin typeface="宋体" pitchFamily="2" charset="-122"/>
            </a:endParaRPr>
          </a:p>
          <a:p>
            <a:pPr marL="533400" lvl="1" indent="0">
              <a:lnSpc>
                <a:spcPct val="150000"/>
              </a:lnSpc>
              <a:spcBef>
                <a:spcPts val="1200"/>
              </a:spcBef>
              <a:buFont typeface="Wingdings" pitchFamily="2" charset="2"/>
              <a:buNone/>
            </a:pPr>
            <a:r>
              <a:rPr lang="zh-CN" altLang="zh-CN" dirty="0">
                <a:latin typeface="宋体" pitchFamily="2" charset="-122"/>
              </a:rPr>
              <a:t>◆ 零元素不分配空间。</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5122" name="Picture 2" descr="http://i.stack.imgur.com/247gZ.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817305" y="3380229"/>
            <a:ext cx="3338832" cy="218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39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p:sp>
        <p:nvSpPr>
          <p:cNvPr id="3" name="内容占位符 2"/>
          <p:cNvSpPr>
            <a:spLocks noGrp="1"/>
          </p:cNvSpPr>
          <p:nvPr>
            <p:ph idx="1"/>
          </p:nvPr>
        </p:nvSpPr>
        <p:spPr/>
        <p:txBody>
          <a:bodyPr/>
          <a:lstStyle/>
          <a:p>
            <a:pPr>
              <a:spcBef>
                <a:spcPts val="1800"/>
              </a:spcBef>
            </a:pPr>
            <a:r>
              <a:rPr lang="zh-CN" altLang="en-US" dirty="0"/>
              <a:t>特殊矩阵</a:t>
            </a:r>
            <a:r>
              <a:rPr lang="en-US" altLang="zh-CN" dirty="0"/>
              <a:t>	</a:t>
            </a:r>
          </a:p>
          <a:p>
            <a:pPr>
              <a:lnSpc>
                <a:spcPct val="150000"/>
              </a:lnSpc>
              <a:spcBef>
                <a:spcPts val="1800"/>
              </a:spcBef>
            </a:pPr>
            <a:r>
              <a:rPr lang="zh-CN" altLang="en-US" dirty="0"/>
              <a:t>所谓特殊矩阵就是</a:t>
            </a:r>
            <a:r>
              <a:rPr lang="zh-CN" altLang="en-US" dirty="0">
                <a:latin typeface="宋体" pitchFamily="2" charset="-122"/>
              </a:rPr>
              <a:t>指非零元素或零元素的分布</a:t>
            </a:r>
            <a:r>
              <a:rPr lang="zh-CN" altLang="en-US" dirty="0"/>
              <a:t>具有一定规律的矩阵。</a:t>
            </a:r>
          </a:p>
          <a:p>
            <a:pPr>
              <a:lnSpc>
                <a:spcPct val="150000"/>
              </a:lnSpc>
              <a:spcBef>
                <a:spcPts val="1800"/>
              </a:spcBef>
            </a:pPr>
            <a:r>
              <a:rPr lang="zh-CN" altLang="en-US" dirty="0"/>
              <a:t>常见的这类矩阵有：对称矩阵、下（上）三角矩阵、对角线矩阵等等。</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spTree>
    <p:extLst>
      <p:ext uri="{BB962C8B-B14F-4D97-AF65-F5344CB8AC3E}">
        <p14:creationId xmlns:p14="http://schemas.microsoft.com/office/powerpoint/2010/main" val="420635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latin typeface="Microsoft YaHei" charset="0"/>
                <a:ea typeface="Microsoft YaHei" charset="0"/>
                <a:cs typeface="Microsoft YaHei" charset="0"/>
              </a:rPr>
              <a:t>对称矩阵</a:t>
            </a:r>
            <a:endParaRPr kumimoji="1" lang="zh-CN" altLang="en-US" dirty="0"/>
          </a:p>
        </p:txBody>
      </p:sp>
      <p:sp>
        <p:nvSpPr>
          <p:cNvPr id="3" name="内容占位符 2"/>
          <p:cNvSpPr>
            <a:spLocks noGrp="1"/>
          </p:cNvSpPr>
          <p:nvPr>
            <p:ph idx="1"/>
          </p:nvPr>
        </p:nvSpPr>
        <p:spPr/>
        <p:txBody>
          <a:bodyPr/>
          <a:lstStyle/>
          <a:p>
            <a:pPr>
              <a:lnSpc>
                <a:spcPct val="110000"/>
              </a:lnSpc>
              <a:spcBef>
                <a:spcPct val="10000"/>
              </a:spcBef>
            </a:pPr>
            <a:r>
              <a:rPr lang="zh-CN" altLang="en-US" dirty="0">
                <a:latin typeface="Microsoft YaHei" charset="0"/>
                <a:ea typeface="Microsoft YaHei" charset="0"/>
                <a:cs typeface="Microsoft YaHei" charset="0"/>
              </a:rPr>
              <a:t>对称矩阵 </a:t>
            </a:r>
          </a:p>
          <a:p>
            <a:pPr marL="0" indent="0">
              <a:lnSpc>
                <a:spcPct val="150000"/>
              </a:lnSpc>
              <a:spcBef>
                <a:spcPts val="600"/>
              </a:spcBef>
              <a:buFont typeface="Wingdings" pitchFamily="2" charset="2"/>
              <a:buNone/>
            </a:pPr>
            <a:r>
              <a:rPr lang="zh-CN" altLang="en-US" dirty="0">
                <a:latin typeface="Microsoft YaHei" charset="0"/>
                <a:ea typeface="Microsoft YaHei" charset="0"/>
                <a:cs typeface="Microsoft YaHei" charset="0"/>
              </a:rPr>
              <a:t>若一个</a:t>
            </a:r>
            <a:r>
              <a:rPr lang="en-US" altLang="zh-CN" dirty="0">
                <a:latin typeface="Microsoft YaHei" charset="0"/>
                <a:ea typeface="Microsoft YaHei" charset="0"/>
                <a:cs typeface="Microsoft YaHei" charset="0"/>
              </a:rPr>
              <a:t>n</a:t>
            </a:r>
            <a:r>
              <a:rPr lang="zh-CN" altLang="en-US" dirty="0">
                <a:latin typeface="Microsoft YaHei" charset="0"/>
                <a:ea typeface="Microsoft YaHei" charset="0"/>
                <a:cs typeface="Microsoft YaHei" charset="0"/>
              </a:rPr>
              <a:t>阶方阵</a:t>
            </a:r>
            <a:r>
              <a:rPr lang="en-US" altLang="zh-CN" dirty="0">
                <a:latin typeface="Microsoft YaHei" charset="0"/>
                <a:ea typeface="Microsoft YaHei" charset="0"/>
                <a:cs typeface="Microsoft YaHei" charset="0"/>
              </a:rPr>
              <a:t>A=(</a:t>
            </a:r>
            <a:r>
              <a:rPr lang="en-US" altLang="zh-CN" dirty="0" err="1">
                <a:latin typeface="Microsoft YaHei" charset="0"/>
                <a:ea typeface="Microsoft YaHei" charset="0"/>
                <a:cs typeface="Microsoft YaHei" charset="0"/>
              </a:rPr>
              <a:t>a</a:t>
            </a:r>
            <a:r>
              <a:rPr lang="en-US" altLang="zh-CN" baseline="-18000" dirty="0" err="1">
                <a:latin typeface="Microsoft YaHei" charset="0"/>
                <a:ea typeface="Microsoft YaHei" charset="0"/>
                <a:cs typeface="Microsoft YaHei" charset="0"/>
              </a:rPr>
              <a:t>ij</a:t>
            </a:r>
            <a:r>
              <a:rPr lang="en-US" altLang="zh-CN" dirty="0">
                <a:latin typeface="Microsoft YaHei" charset="0"/>
                <a:ea typeface="Microsoft YaHei" charset="0"/>
                <a:cs typeface="Microsoft YaHei" charset="0"/>
              </a:rPr>
              <a:t>)</a:t>
            </a:r>
            <a:r>
              <a:rPr lang="en-US" altLang="zh-CN" baseline="-25000" dirty="0" err="1">
                <a:latin typeface="Microsoft YaHei" charset="0"/>
                <a:ea typeface="Microsoft YaHei" charset="0"/>
                <a:cs typeface="Microsoft YaHei" charset="0"/>
              </a:rPr>
              <a:t>n</a:t>
            </a:r>
            <a:r>
              <a:rPr lang="en-US" altLang="zh-CN" baseline="-25000" dirty="0" err="1">
                <a:latin typeface="Microsoft YaHei" charset="0"/>
                <a:ea typeface="Microsoft YaHei" charset="0"/>
                <a:cs typeface="Microsoft YaHei" charset="0"/>
                <a:sym typeface="Symbol" pitchFamily="18" charset="2"/>
              </a:rPr>
              <a:t></a:t>
            </a:r>
            <a:r>
              <a:rPr lang="en-US" altLang="zh-CN" baseline="-25000" dirty="0" err="1">
                <a:latin typeface="Microsoft YaHei" charset="0"/>
                <a:ea typeface="Microsoft YaHei" charset="0"/>
                <a:cs typeface="Microsoft YaHei" charset="0"/>
              </a:rPr>
              <a:t>n</a:t>
            </a:r>
            <a:r>
              <a:rPr lang="zh-CN" altLang="en-US" dirty="0">
                <a:latin typeface="Microsoft YaHei" charset="0"/>
                <a:ea typeface="Microsoft YaHei" charset="0"/>
                <a:cs typeface="Microsoft YaHei" charset="0"/>
              </a:rPr>
              <a:t>中的元素满足性质：</a:t>
            </a:r>
          </a:p>
          <a:p>
            <a:pPr marL="1079500" lvl="2" indent="0">
              <a:lnSpc>
                <a:spcPct val="150000"/>
              </a:lnSpc>
              <a:spcBef>
                <a:spcPts val="600"/>
              </a:spcBef>
              <a:buFont typeface="Wingdings" pitchFamily="2" charset="2"/>
              <a:buNone/>
            </a:pPr>
            <a:r>
              <a:rPr lang="en-US" altLang="zh-CN" sz="2400" dirty="0" err="1">
                <a:latin typeface="Microsoft YaHei" charset="0"/>
                <a:ea typeface="Microsoft YaHei" charset="0"/>
                <a:cs typeface="Microsoft YaHei" charset="0"/>
              </a:rPr>
              <a:t>a</a:t>
            </a:r>
            <a:r>
              <a:rPr lang="en-US" altLang="zh-CN" sz="2400" baseline="-18000" dirty="0" err="1">
                <a:latin typeface="Microsoft YaHei" charset="0"/>
                <a:ea typeface="Microsoft YaHei" charset="0"/>
                <a:cs typeface="Microsoft YaHei" charset="0"/>
              </a:rPr>
              <a:t>ij</a:t>
            </a:r>
            <a:r>
              <a:rPr lang="zh-CN" altLang="en-US" sz="2400" baseline="-18000" dirty="0">
                <a:latin typeface="Microsoft YaHei" charset="0"/>
                <a:ea typeface="Microsoft YaHei" charset="0"/>
                <a:cs typeface="Microsoft YaHei" charset="0"/>
              </a:rPr>
              <a:t> </a:t>
            </a:r>
            <a:r>
              <a:rPr lang="en-US" altLang="zh-CN" sz="2400" dirty="0">
                <a:latin typeface="Microsoft YaHei" charset="0"/>
                <a:ea typeface="Microsoft YaHei" charset="0"/>
                <a:cs typeface="Microsoft YaHei" charset="0"/>
              </a:rPr>
              <a:t>=</a:t>
            </a:r>
            <a:r>
              <a:rPr lang="zh-CN" altLang="en-US" sz="2400" dirty="0">
                <a:latin typeface="Microsoft YaHei" charset="0"/>
                <a:ea typeface="Microsoft YaHei" charset="0"/>
                <a:cs typeface="Microsoft YaHei" charset="0"/>
              </a:rPr>
              <a:t> </a:t>
            </a:r>
            <a:r>
              <a:rPr lang="en-US" altLang="zh-CN" sz="2400" dirty="0" err="1">
                <a:latin typeface="Microsoft YaHei" charset="0"/>
                <a:ea typeface="Microsoft YaHei" charset="0"/>
                <a:cs typeface="Microsoft YaHei" charset="0"/>
              </a:rPr>
              <a:t>a</a:t>
            </a:r>
            <a:r>
              <a:rPr lang="en-US" altLang="zh-CN" sz="2400" baseline="-18000" dirty="0" err="1">
                <a:latin typeface="Microsoft YaHei" charset="0"/>
                <a:ea typeface="Microsoft YaHei" charset="0"/>
                <a:cs typeface="Microsoft YaHei" charset="0"/>
              </a:rPr>
              <a:t>ji</a:t>
            </a:r>
            <a:r>
              <a:rPr lang="en-US" altLang="zh-CN" sz="2400" dirty="0">
                <a:latin typeface="Microsoft YaHei" charset="0"/>
                <a:ea typeface="Microsoft YaHei" charset="0"/>
                <a:cs typeface="Microsoft YaHei" charset="0"/>
              </a:rPr>
              <a:t>   1≦i,</a:t>
            </a:r>
            <a:r>
              <a:rPr lang="zh-CN" altLang="en-US" sz="2400" dirty="0">
                <a:latin typeface="Microsoft YaHei" charset="0"/>
                <a:ea typeface="Microsoft YaHei" charset="0"/>
                <a:cs typeface="Microsoft YaHei" charset="0"/>
              </a:rPr>
              <a:t> </a:t>
            </a:r>
            <a:r>
              <a:rPr lang="en-US" altLang="zh-CN" sz="2400" dirty="0" err="1">
                <a:latin typeface="Microsoft YaHei" charset="0"/>
                <a:ea typeface="Microsoft YaHei" charset="0"/>
                <a:cs typeface="Microsoft YaHei" charset="0"/>
              </a:rPr>
              <a:t>j≦n</a:t>
            </a:r>
            <a:r>
              <a:rPr lang="zh-CN" altLang="en-US" sz="2400" dirty="0">
                <a:latin typeface="Microsoft YaHei" charset="0"/>
                <a:ea typeface="Microsoft YaHei" charset="0"/>
                <a:cs typeface="Microsoft YaHei" charset="0"/>
              </a:rPr>
              <a:t>且</a:t>
            </a:r>
            <a:r>
              <a:rPr lang="en-US" altLang="zh-CN" sz="2400" dirty="0" err="1">
                <a:latin typeface="Microsoft YaHei" charset="0"/>
                <a:ea typeface="Microsoft YaHei" charset="0"/>
                <a:cs typeface="Microsoft YaHei" charset="0"/>
              </a:rPr>
              <a:t>i≠j</a:t>
            </a:r>
            <a:endParaRPr lang="en-US" altLang="zh-CN" sz="2400" dirty="0">
              <a:latin typeface="Microsoft YaHei" charset="0"/>
              <a:ea typeface="Microsoft YaHei" charset="0"/>
              <a:cs typeface="Microsoft YaHei" charset="0"/>
            </a:endParaRPr>
          </a:p>
          <a:p>
            <a:pPr marL="0" indent="0">
              <a:lnSpc>
                <a:spcPct val="150000"/>
              </a:lnSpc>
              <a:spcBef>
                <a:spcPts val="600"/>
              </a:spcBef>
              <a:buFont typeface="Wingdings" pitchFamily="2" charset="2"/>
              <a:buNone/>
            </a:pPr>
            <a:r>
              <a:rPr lang="zh-CN" altLang="en-US" dirty="0">
                <a:latin typeface="Microsoft YaHei" charset="0"/>
                <a:ea typeface="Microsoft YaHei" charset="0"/>
                <a:cs typeface="Microsoft YaHei" charset="0"/>
              </a:rPr>
              <a:t>则称</a:t>
            </a:r>
            <a:r>
              <a:rPr lang="en-US" altLang="zh-CN" dirty="0">
                <a:latin typeface="Microsoft YaHei" charset="0"/>
                <a:ea typeface="Microsoft YaHei" charset="0"/>
                <a:cs typeface="Microsoft YaHei" charset="0"/>
              </a:rPr>
              <a:t>A</a:t>
            </a:r>
            <a:r>
              <a:rPr lang="zh-CN" altLang="en-US" dirty="0">
                <a:latin typeface="Microsoft YaHei" charset="0"/>
                <a:ea typeface="Microsoft YaHei" charset="0"/>
                <a:cs typeface="Microsoft YaHei" charset="0"/>
              </a:rPr>
              <a:t>为对称矩阵，如下图所示。</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4"/>
          <p:cNvGrpSpPr>
            <a:grpSpLocks/>
          </p:cNvGrpSpPr>
          <p:nvPr/>
        </p:nvGrpSpPr>
        <p:grpSpPr bwMode="auto">
          <a:xfrm>
            <a:off x="1266825" y="3568702"/>
            <a:ext cx="6610350" cy="2471738"/>
            <a:chOff x="0" y="0"/>
            <a:chExt cx="4164" cy="1557"/>
          </a:xfrm>
        </p:grpSpPr>
        <p:sp>
          <p:nvSpPr>
            <p:cNvPr id="7" name="Rectangle 5"/>
            <p:cNvSpPr>
              <a:spLocks noChangeArrowheads="1"/>
            </p:cNvSpPr>
            <p:nvPr/>
          </p:nvSpPr>
          <p:spPr bwMode="auto">
            <a:xfrm>
              <a:off x="1296" y="1317"/>
              <a:ext cx="163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宋体" pitchFamily="2" charset="-122"/>
                </a:rPr>
                <a:t>对称矩阵示例</a:t>
              </a:r>
              <a:endParaRPr lang="zh-CN" altLang="en-US" sz="2000" b="1" dirty="0"/>
            </a:p>
          </p:txBody>
        </p:sp>
        <p:grpSp>
          <p:nvGrpSpPr>
            <p:cNvPr id="8" name="Group 6"/>
            <p:cNvGrpSpPr>
              <a:grpSpLocks/>
            </p:cNvGrpSpPr>
            <p:nvPr/>
          </p:nvGrpSpPr>
          <p:grpSpPr bwMode="auto">
            <a:xfrm>
              <a:off x="0" y="0"/>
              <a:ext cx="4164" cy="1272"/>
              <a:chOff x="0" y="0"/>
              <a:chExt cx="4164" cy="1272"/>
            </a:xfrm>
          </p:grpSpPr>
          <p:grpSp>
            <p:nvGrpSpPr>
              <p:cNvPr id="9" name="Group 7"/>
              <p:cNvGrpSpPr>
                <a:grpSpLocks/>
              </p:cNvGrpSpPr>
              <p:nvPr/>
            </p:nvGrpSpPr>
            <p:grpSpPr bwMode="auto">
              <a:xfrm>
                <a:off x="0" y="48"/>
                <a:ext cx="1653" cy="1224"/>
                <a:chOff x="0" y="0"/>
                <a:chExt cx="1653" cy="1362"/>
              </a:xfrm>
            </p:grpSpPr>
            <p:sp>
              <p:nvSpPr>
                <p:cNvPr id="15" name="AutoShape 8"/>
                <p:cNvSpPr>
                  <a:spLocks/>
                </p:cNvSpPr>
                <p:nvPr/>
              </p:nvSpPr>
              <p:spPr bwMode="auto">
                <a:xfrm>
                  <a:off x="337" y="72"/>
                  <a:ext cx="68" cy="1270"/>
                </a:xfrm>
                <a:prstGeom prst="leftBracket">
                  <a:avLst>
                    <a:gd name="adj" fmla="val 155637"/>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6" name="AutoShape 9"/>
                <p:cNvSpPr>
                  <a:spLocks/>
                </p:cNvSpPr>
                <p:nvPr/>
              </p:nvSpPr>
              <p:spPr bwMode="auto">
                <a:xfrm>
                  <a:off x="1585" y="72"/>
                  <a:ext cx="68" cy="1270"/>
                </a:xfrm>
                <a:prstGeom prst="rightBracket">
                  <a:avLst>
                    <a:gd name="adj" fmla="val 155637"/>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7" name="Rectangle 10"/>
                <p:cNvSpPr>
                  <a:spLocks noChangeArrowheads="1"/>
                </p:cNvSpPr>
                <p:nvPr/>
              </p:nvSpPr>
              <p:spPr bwMode="auto">
                <a:xfrm>
                  <a:off x="412" y="0"/>
                  <a:ext cx="117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1   5   1   3   7</a:t>
                  </a:r>
                </a:p>
              </p:txBody>
            </p:sp>
            <p:sp>
              <p:nvSpPr>
                <p:cNvPr id="18" name="Rectangle 11"/>
                <p:cNvSpPr>
                  <a:spLocks noChangeArrowheads="1"/>
                </p:cNvSpPr>
                <p:nvPr/>
              </p:nvSpPr>
              <p:spPr bwMode="auto">
                <a:xfrm>
                  <a:off x="415" y="864"/>
                  <a:ext cx="117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3   0   2   5   1</a:t>
                  </a:r>
                </a:p>
              </p:txBody>
            </p:sp>
            <p:sp>
              <p:nvSpPr>
                <p:cNvPr id="19" name="Rectangle 12"/>
                <p:cNvSpPr>
                  <a:spLocks noChangeArrowheads="1"/>
                </p:cNvSpPr>
                <p:nvPr/>
              </p:nvSpPr>
              <p:spPr bwMode="auto">
                <a:xfrm>
                  <a:off x="412" y="1135"/>
                  <a:ext cx="117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7   0   6   1   3</a:t>
                  </a:r>
                </a:p>
              </p:txBody>
            </p:sp>
            <p:sp>
              <p:nvSpPr>
                <p:cNvPr id="20" name="Rectangle 13"/>
                <p:cNvSpPr>
                  <a:spLocks noChangeArrowheads="1"/>
                </p:cNvSpPr>
                <p:nvPr/>
              </p:nvSpPr>
              <p:spPr bwMode="auto">
                <a:xfrm>
                  <a:off x="412" y="288"/>
                  <a:ext cx="117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5   0   8   0   0</a:t>
                  </a:r>
                </a:p>
              </p:txBody>
            </p:sp>
            <p:sp>
              <p:nvSpPr>
                <p:cNvPr id="21" name="Rectangle 14"/>
                <p:cNvSpPr>
                  <a:spLocks noChangeArrowheads="1"/>
                </p:cNvSpPr>
                <p:nvPr/>
              </p:nvSpPr>
              <p:spPr bwMode="auto">
                <a:xfrm>
                  <a:off x="412" y="576"/>
                  <a:ext cx="117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1   8   9   2   6</a:t>
                  </a:r>
                </a:p>
              </p:txBody>
            </p:sp>
            <p:sp>
              <p:nvSpPr>
                <p:cNvPr id="22" name="Rectangle 15"/>
                <p:cNvSpPr>
                  <a:spLocks noChangeArrowheads="1"/>
                </p:cNvSpPr>
                <p:nvPr/>
              </p:nvSpPr>
              <p:spPr bwMode="auto">
                <a:xfrm>
                  <a:off x="0" y="565"/>
                  <a:ext cx="38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p>
              </p:txBody>
            </p:sp>
          </p:grpSp>
          <p:grpSp>
            <p:nvGrpSpPr>
              <p:cNvPr id="10" name="Group 16"/>
              <p:cNvGrpSpPr>
                <a:grpSpLocks/>
              </p:cNvGrpSpPr>
              <p:nvPr/>
            </p:nvGrpSpPr>
            <p:grpSpPr bwMode="auto">
              <a:xfrm>
                <a:off x="2213" y="0"/>
                <a:ext cx="1951" cy="1224"/>
                <a:chOff x="0" y="0"/>
                <a:chExt cx="1951" cy="1230"/>
              </a:xfrm>
            </p:grpSpPr>
            <p:sp>
              <p:nvSpPr>
                <p:cNvPr id="11" name="Rectangle 17"/>
                <p:cNvSpPr>
                  <a:spLocks noChangeArrowheads="1"/>
                </p:cNvSpPr>
                <p:nvPr/>
              </p:nvSpPr>
              <p:spPr bwMode="auto">
                <a:xfrm>
                  <a:off x="430" y="0"/>
                  <a:ext cx="1437" cy="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800" dirty="0"/>
                    <a:t> </a:t>
                  </a:r>
                  <a:r>
                    <a:rPr lang="en-US" sz="2400" dirty="0"/>
                    <a:t>a</a:t>
                  </a:r>
                  <a:r>
                    <a:rPr lang="en-US" sz="2400" baseline="-25000" dirty="0"/>
                    <a:t>11</a:t>
                  </a:r>
                </a:p>
                <a:p>
                  <a:pPr fontAlgn="base">
                    <a:spcBef>
                      <a:spcPct val="0"/>
                    </a:spcBef>
                    <a:spcAft>
                      <a:spcPct val="0"/>
                    </a:spcAft>
                    <a:buFont typeface="Arial" pitchFamily="34" charset="0"/>
                    <a:buNone/>
                  </a:pPr>
                  <a:r>
                    <a:rPr lang="en-US" sz="2400" dirty="0"/>
                    <a:t> a</a:t>
                  </a:r>
                  <a:r>
                    <a:rPr lang="en-US" sz="2400" baseline="-25000" dirty="0"/>
                    <a:t>21   </a:t>
                  </a:r>
                  <a:r>
                    <a:rPr lang="en-US" sz="2400" dirty="0"/>
                    <a:t>a</a:t>
                  </a:r>
                  <a:r>
                    <a:rPr lang="en-US" sz="2400" baseline="-25000" dirty="0"/>
                    <a:t>22</a:t>
                  </a:r>
                </a:p>
                <a:p>
                  <a:pPr fontAlgn="base">
                    <a:spcBef>
                      <a:spcPct val="0"/>
                    </a:spcBef>
                    <a:spcAft>
                      <a:spcPct val="0"/>
                    </a:spcAft>
                    <a:buFont typeface="Arial" pitchFamily="34" charset="0"/>
                    <a:buNone/>
                  </a:pPr>
                  <a:r>
                    <a:rPr lang="en-US" sz="2400" dirty="0"/>
                    <a:t> a</a:t>
                  </a:r>
                  <a:r>
                    <a:rPr lang="en-US" sz="2400" baseline="-25000" dirty="0"/>
                    <a:t>31   </a:t>
                  </a:r>
                  <a:r>
                    <a:rPr lang="en-US" sz="2400" dirty="0"/>
                    <a:t>a</a:t>
                  </a:r>
                  <a:r>
                    <a:rPr lang="en-US" sz="2400" baseline="-25000" dirty="0"/>
                    <a:t>32   </a:t>
                  </a:r>
                  <a:r>
                    <a:rPr lang="en-US" sz="2400" dirty="0"/>
                    <a:t>a</a:t>
                  </a:r>
                  <a:r>
                    <a:rPr lang="en-US" sz="2400" baseline="-25000" dirty="0"/>
                    <a:t>33</a:t>
                  </a:r>
                  <a:endParaRPr lang="en-US" sz="2400" dirty="0">
                    <a:cs typeface="Times New Roman" pitchFamily="18" charset="0"/>
                  </a:endParaRPr>
                </a:p>
                <a:p>
                  <a:pPr fontAlgn="base">
                    <a:spcBef>
                      <a:spcPct val="0"/>
                    </a:spcBef>
                    <a:spcAft>
                      <a:spcPct val="0"/>
                    </a:spcAft>
                    <a:buFont typeface="Arial" pitchFamily="34" charset="0"/>
                    <a:buNone/>
                  </a:pPr>
                  <a:r>
                    <a:rPr lang="en-US" sz="2400" dirty="0">
                      <a:cs typeface="Times New Roman" pitchFamily="18" charset="0"/>
                    </a:rPr>
                    <a:t>… … …  …</a:t>
                  </a:r>
                </a:p>
                <a:p>
                  <a:pPr fontAlgn="base">
                    <a:spcBef>
                      <a:spcPct val="0"/>
                    </a:spcBef>
                    <a:spcAft>
                      <a:spcPct val="0"/>
                    </a:spcAft>
                    <a:buFont typeface="Arial" pitchFamily="34" charset="0"/>
                    <a:buNone/>
                  </a:pPr>
                  <a:r>
                    <a:rPr lang="en-US" sz="2400" dirty="0"/>
                    <a:t> a</a:t>
                  </a:r>
                  <a:r>
                    <a:rPr lang="en-US" sz="2400" baseline="-25000" dirty="0"/>
                    <a:t>n1   </a:t>
                  </a:r>
                  <a:r>
                    <a:rPr lang="en-US" sz="2400" dirty="0"/>
                    <a:t>a</a:t>
                  </a:r>
                  <a:r>
                    <a:rPr lang="en-US" sz="2400" baseline="-25000" dirty="0"/>
                    <a:t>n2   </a:t>
                  </a:r>
                  <a:r>
                    <a:rPr lang="en-US" sz="2400" dirty="0">
                      <a:ea typeface="Arial Unicode MS" pitchFamily="34" charset="-122"/>
                      <a:cs typeface="Arial Unicode MS" pitchFamily="34" charset="-122"/>
                    </a:rPr>
                    <a:t>…      </a:t>
                  </a:r>
                  <a:r>
                    <a:rPr lang="en-US" sz="2400" dirty="0" err="1"/>
                    <a:t>a</a:t>
                  </a:r>
                  <a:r>
                    <a:rPr lang="en-US" sz="2400" baseline="-25000" dirty="0" err="1"/>
                    <a:t>nn</a:t>
                  </a:r>
                  <a:endParaRPr lang="en-US" sz="2400" baseline="-25000" dirty="0"/>
                </a:p>
              </p:txBody>
            </p:sp>
            <p:sp>
              <p:nvSpPr>
                <p:cNvPr id="12" name="Rectangle 18"/>
                <p:cNvSpPr>
                  <a:spLocks noChangeArrowheads="1"/>
                </p:cNvSpPr>
                <p:nvPr/>
              </p:nvSpPr>
              <p:spPr bwMode="auto">
                <a:xfrm>
                  <a:off x="0" y="480"/>
                  <a:ext cx="34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800"/>
                    <a:t>A=</a:t>
                  </a:r>
                </a:p>
              </p:txBody>
            </p:sp>
            <p:sp>
              <p:nvSpPr>
                <p:cNvPr id="13" name="AutoShape 19"/>
                <p:cNvSpPr>
                  <a:spLocks/>
                </p:cNvSpPr>
                <p:nvPr/>
              </p:nvSpPr>
              <p:spPr bwMode="auto">
                <a:xfrm>
                  <a:off x="379" y="66"/>
                  <a:ext cx="45" cy="1134"/>
                </a:xfrm>
                <a:prstGeom prst="leftBracket">
                  <a:avLst>
                    <a:gd name="adj" fmla="val 21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4" name="AutoShape 20"/>
                <p:cNvSpPr>
                  <a:spLocks/>
                </p:cNvSpPr>
                <p:nvPr/>
              </p:nvSpPr>
              <p:spPr bwMode="auto">
                <a:xfrm>
                  <a:off x="1906" y="96"/>
                  <a:ext cx="45" cy="1134"/>
                </a:xfrm>
                <a:prstGeom prst="rightBracket">
                  <a:avLst>
                    <a:gd name="adj" fmla="val 21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grpSp>
        </p:grpSp>
      </p:grpSp>
    </p:spTree>
    <p:extLst>
      <p:ext uri="{BB962C8B-B14F-4D97-AF65-F5344CB8AC3E}">
        <p14:creationId xmlns:p14="http://schemas.microsoft.com/office/powerpoint/2010/main" val="138496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latin typeface="Microsoft YaHei" charset="0"/>
                <a:ea typeface="Microsoft YaHei" charset="0"/>
                <a:cs typeface="Microsoft YaHei" charset="0"/>
              </a:rPr>
              <a:t>对称矩阵</a:t>
            </a:r>
            <a:endParaRPr kumimoji="1" lang="zh-CN" altLang="en-US" dirty="0"/>
          </a:p>
        </p:txBody>
      </p:sp>
      <p:sp>
        <p:nvSpPr>
          <p:cNvPr id="3" name="内容占位符 2"/>
          <p:cNvSpPr>
            <a:spLocks noGrp="1"/>
          </p:cNvSpPr>
          <p:nvPr>
            <p:ph idx="1"/>
          </p:nvPr>
        </p:nvSpPr>
        <p:spPr>
          <a:xfrm>
            <a:off x="432000" y="818700"/>
            <a:ext cx="8280000" cy="5221740"/>
          </a:xfrm>
        </p:spPr>
        <p:txBody>
          <a:bodyPr/>
          <a:lstStyle/>
          <a:p>
            <a:pPr marL="0" indent="0">
              <a:lnSpc>
                <a:spcPct val="150000"/>
              </a:lnSpc>
              <a:buFont typeface="Wingdings" pitchFamily="2" charset="2"/>
              <a:buNone/>
            </a:pPr>
            <a:r>
              <a:rPr lang="zh-CN" altLang="en-US" sz="2000" dirty="0">
                <a:latin typeface="Microsoft YaHei" charset="0"/>
                <a:ea typeface="Microsoft YaHei" charset="0"/>
                <a:cs typeface="Microsoft YaHei" charset="0"/>
              </a:rPr>
              <a:t>对称矩阵中的</a:t>
            </a:r>
            <a:r>
              <a:rPr lang="zh-CN" altLang="en-US" sz="2000" dirty="0">
                <a:solidFill>
                  <a:srgbClr val="0000FF"/>
                </a:solidFill>
                <a:latin typeface="Microsoft YaHei" charset="0"/>
                <a:ea typeface="Microsoft YaHei" charset="0"/>
                <a:cs typeface="Microsoft YaHei" charset="0"/>
              </a:rPr>
              <a:t>元素关于主对角线对称</a:t>
            </a:r>
            <a:r>
              <a:rPr lang="zh-CN" altLang="en-US" sz="2000" dirty="0">
                <a:latin typeface="Microsoft YaHei" charset="0"/>
                <a:ea typeface="Microsoft YaHei" charset="0"/>
                <a:cs typeface="Microsoft YaHei" charset="0"/>
              </a:rPr>
              <a:t>，因此，让每一对对称元素</a:t>
            </a:r>
            <a:r>
              <a:rPr lang="en-US" altLang="zh-CN" sz="2000" dirty="0" err="1">
                <a:latin typeface="Microsoft YaHei" charset="0"/>
                <a:ea typeface="Microsoft YaHei" charset="0"/>
                <a:cs typeface="Microsoft YaHei" charset="0"/>
              </a:rPr>
              <a:t>a</a:t>
            </a:r>
            <a:r>
              <a:rPr lang="en-US" altLang="zh-CN" sz="2000" baseline="-18000" dirty="0" err="1">
                <a:latin typeface="Microsoft YaHei" charset="0"/>
                <a:ea typeface="Microsoft YaHei" charset="0"/>
                <a:cs typeface="Microsoft YaHei" charset="0"/>
              </a:rPr>
              <a:t>ij</a:t>
            </a:r>
            <a:r>
              <a:rPr lang="zh-CN" altLang="en-US" sz="2000" dirty="0">
                <a:latin typeface="Microsoft YaHei" charset="0"/>
                <a:ea typeface="Microsoft YaHei" charset="0"/>
                <a:cs typeface="Microsoft YaHei" charset="0"/>
              </a:rPr>
              <a:t>和</a:t>
            </a:r>
            <a:r>
              <a:rPr lang="en-US" altLang="zh-CN" sz="2000" dirty="0" err="1">
                <a:latin typeface="Microsoft YaHei" charset="0"/>
                <a:ea typeface="Microsoft YaHei" charset="0"/>
                <a:cs typeface="Microsoft YaHei" charset="0"/>
              </a:rPr>
              <a:t>a</a:t>
            </a:r>
            <a:r>
              <a:rPr lang="en-US" altLang="zh-CN" sz="2000" baseline="-18000" dirty="0" err="1">
                <a:latin typeface="Microsoft YaHei" charset="0"/>
                <a:ea typeface="Microsoft YaHei" charset="0"/>
                <a:cs typeface="Microsoft YaHei" charset="0"/>
              </a:rPr>
              <a:t>ji</a:t>
            </a:r>
            <a:r>
              <a:rPr lang="en-US" altLang="zh-CN" sz="2000" dirty="0">
                <a:latin typeface="Microsoft YaHei" charset="0"/>
                <a:ea typeface="Microsoft YaHei" charset="0"/>
                <a:cs typeface="Microsoft YaHei" charset="0"/>
              </a:rPr>
              <a:t>(</a:t>
            </a:r>
            <a:r>
              <a:rPr lang="en-US" altLang="zh-CN" sz="2000" dirty="0" err="1">
                <a:latin typeface="Microsoft YaHei" charset="0"/>
                <a:ea typeface="Microsoft YaHei" charset="0"/>
                <a:cs typeface="Microsoft YaHei" charset="0"/>
              </a:rPr>
              <a:t>i≠j</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分配一个存储空间，则</a:t>
            </a:r>
            <a:r>
              <a:rPr lang="en-US" altLang="zh-CN" sz="2000" dirty="0">
                <a:latin typeface="Microsoft YaHei" charset="0"/>
                <a:ea typeface="Microsoft YaHei" charset="0"/>
                <a:cs typeface="Microsoft YaHei" charset="0"/>
              </a:rPr>
              <a:t>n</a:t>
            </a:r>
            <a:r>
              <a:rPr lang="en-US" altLang="zh-CN" sz="2000" baseline="30000" dirty="0">
                <a:latin typeface="Microsoft YaHei" charset="0"/>
                <a:ea typeface="Microsoft YaHei" charset="0"/>
                <a:cs typeface="Microsoft YaHei" charset="0"/>
              </a:rPr>
              <a:t>2</a:t>
            </a:r>
            <a:r>
              <a:rPr lang="zh-CN" altLang="en-US" sz="2000" dirty="0">
                <a:latin typeface="Microsoft YaHei" charset="0"/>
                <a:ea typeface="Microsoft YaHei" charset="0"/>
                <a:cs typeface="Microsoft YaHei" charset="0"/>
              </a:rPr>
              <a:t>个元素压缩存储到</a:t>
            </a:r>
            <a:r>
              <a:rPr lang="en-US" altLang="zh-CN" sz="2000" dirty="0">
                <a:latin typeface="Microsoft YaHei" charset="0"/>
                <a:ea typeface="Microsoft YaHei" charset="0"/>
                <a:cs typeface="Microsoft YaHei" charset="0"/>
              </a:rPr>
              <a:t>n(n+1)/2</a:t>
            </a:r>
            <a:r>
              <a:rPr lang="zh-CN" altLang="en-US" sz="2000" dirty="0">
                <a:latin typeface="Microsoft YaHei" charset="0"/>
                <a:ea typeface="Microsoft YaHei" charset="0"/>
                <a:cs typeface="Microsoft YaHei" charset="0"/>
              </a:rPr>
              <a:t>个存储空间，能节约近一半的存储空间。</a:t>
            </a:r>
          </a:p>
          <a:p>
            <a:pPr marL="0" indent="0">
              <a:lnSpc>
                <a:spcPct val="150000"/>
              </a:lnSpc>
              <a:buFont typeface="Wingdings" pitchFamily="2" charset="2"/>
              <a:buNone/>
            </a:pPr>
            <a:r>
              <a:rPr lang="zh-CN" altLang="en-US" sz="2000" dirty="0">
                <a:latin typeface="Microsoft YaHei" charset="0"/>
                <a:ea typeface="Microsoft YaHei" charset="0"/>
                <a:cs typeface="Microsoft YaHei" charset="0"/>
              </a:rPr>
              <a:t>不失一般性，假设按“</a:t>
            </a:r>
            <a:r>
              <a:rPr lang="zh-CN" altLang="en-US" sz="2000" dirty="0">
                <a:solidFill>
                  <a:srgbClr val="0000FF"/>
                </a:solidFill>
                <a:latin typeface="Microsoft YaHei" charset="0"/>
                <a:ea typeface="Microsoft YaHei" charset="0"/>
                <a:cs typeface="Microsoft YaHei" charset="0"/>
              </a:rPr>
              <a:t>行优先顺序</a:t>
            </a:r>
            <a:r>
              <a:rPr lang="zh-CN" altLang="en-US" sz="2000" dirty="0">
                <a:latin typeface="Microsoft YaHei" charset="0"/>
                <a:ea typeface="Microsoft YaHei" charset="0"/>
                <a:cs typeface="Microsoft YaHei" charset="0"/>
              </a:rPr>
              <a:t>”存储下三角形</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包括对角线</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中的元素。</a:t>
            </a:r>
          </a:p>
          <a:p>
            <a:pPr marL="0" indent="0">
              <a:lnSpc>
                <a:spcPct val="150000"/>
              </a:lnSpc>
              <a:buFont typeface="Wingdings" pitchFamily="2" charset="2"/>
              <a:buNone/>
            </a:pPr>
            <a:r>
              <a:rPr lang="zh-CN" altLang="en-US" sz="2000" dirty="0">
                <a:latin typeface="Microsoft YaHei" charset="0"/>
                <a:ea typeface="Microsoft YaHei" charset="0"/>
                <a:cs typeface="Microsoft YaHei" charset="0"/>
              </a:rPr>
              <a:t>设用一维数组</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向量</a:t>
            </a:r>
            <a:r>
              <a:rPr lang="en-US" altLang="zh-CN" sz="2000" dirty="0">
                <a:latin typeface="Microsoft YaHei" charset="0"/>
                <a:ea typeface="Microsoft YaHei" charset="0"/>
                <a:cs typeface="Microsoft YaHei" charset="0"/>
              </a:rPr>
              <a:t>)</a:t>
            </a:r>
            <a:r>
              <a:rPr lang="en-US" altLang="zh-CN" sz="2000" dirty="0" err="1">
                <a:latin typeface="Microsoft YaHei" charset="0"/>
                <a:ea typeface="Microsoft YaHei" charset="0"/>
                <a:cs typeface="Microsoft YaHei" charset="0"/>
              </a:rPr>
              <a:t>sa</a:t>
            </a:r>
            <a:r>
              <a:rPr lang="en-US" altLang="zh-CN" sz="2000" dirty="0">
                <a:latin typeface="Microsoft YaHei" charset="0"/>
                <a:ea typeface="Microsoft YaHei" charset="0"/>
                <a:cs typeface="Microsoft YaHei" charset="0"/>
              </a:rPr>
              <a:t>[0…n(n+1)/2]</a:t>
            </a:r>
            <a:r>
              <a:rPr lang="zh-CN" altLang="en-US" sz="2000" dirty="0">
                <a:latin typeface="Microsoft YaHei" charset="0"/>
                <a:ea typeface="Microsoft YaHei" charset="0"/>
                <a:cs typeface="Microsoft YaHei" charset="0"/>
              </a:rPr>
              <a:t>存储</a:t>
            </a:r>
            <a:r>
              <a:rPr lang="en-US" altLang="zh-CN" sz="2000" dirty="0">
                <a:latin typeface="Microsoft YaHei" charset="0"/>
                <a:ea typeface="Microsoft YaHei" charset="0"/>
                <a:cs typeface="Microsoft YaHei" charset="0"/>
              </a:rPr>
              <a:t>n</a:t>
            </a:r>
            <a:r>
              <a:rPr lang="zh-CN" altLang="en-US" sz="2000" dirty="0">
                <a:latin typeface="Microsoft YaHei" charset="0"/>
                <a:ea typeface="Microsoft YaHei" charset="0"/>
                <a:cs typeface="Microsoft YaHei" charset="0"/>
              </a:rPr>
              <a:t>阶对称矩阵，如下图所示。为了便于访问，必须找出矩阵</a:t>
            </a:r>
            <a:r>
              <a:rPr lang="en-US" altLang="zh-CN" sz="2000" dirty="0">
                <a:latin typeface="Microsoft YaHei" charset="0"/>
                <a:ea typeface="Microsoft YaHei" charset="0"/>
                <a:cs typeface="Microsoft YaHei" charset="0"/>
              </a:rPr>
              <a:t>A</a:t>
            </a:r>
            <a:r>
              <a:rPr lang="zh-CN" altLang="en-US" sz="2000" dirty="0">
                <a:latin typeface="Microsoft YaHei" charset="0"/>
                <a:ea typeface="Microsoft YaHei" charset="0"/>
                <a:cs typeface="Microsoft YaHei" charset="0"/>
              </a:rPr>
              <a:t>中的元素的下标值（</a:t>
            </a:r>
            <a:r>
              <a:rPr lang="en-US" altLang="zh-CN" sz="2000" dirty="0" err="1">
                <a:latin typeface="Microsoft YaHei" charset="0"/>
                <a:ea typeface="Microsoft YaHei" charset="0"/>
                <a:cs typeface="Microsoft YaHei" charset="0"/>
              </a:rPr>
              <a:t>i,j</a:t>
            </a:r>
            <a:r>
              <a:rPr lang="zh-CN" altLang="en-US" sz="2000" dirty="0">
                <a:latin typeface="Microsoft YaHei" charset="0"/>
                <a:ea typeface="Microsoft YaHei" charset="0"/>
                <a:cs typeface="Microsoft YaHei" charset="0"/>
              </a:rPr>
              <a:t>）和向量</a:t>
            </a:r>
            <a:r>
              <a:rPr lang="en-US" altLang="zh-CN" sz="2000" dirty="0" err="1">
                <a:latin typeface="Microsoft YaHei" charset="0"/>
                <a:ea typeface="Microsoft YaHei" charset="0"/>
                <a:cs typeface="Microsoft YaHei" charset="0"/>
              </a:rPr>
              <a:t>sa</a:t>
            </a:r>
            <a:r>
              <a:rPr lang="en-US" altLang="zh-CN" sz="2000" dirty="0">
                <a:latin typeface="Microsoft YaHei" charset="0"/>
                <a:ea typeface="Microsoft YaHei" charset="0"/>
                <a:cs typeface="Microsoft YaHei" charset="0"/>
              </a:rPr>
              <a:t>[k]</a:t>
            </a:r>
            <a:r>
              <a:rPr lang="zh-CN" altLang="en-US" sz="2000" dirty="0">
                <a:latin typeface="Microsoft YaHei" charset="0"/>
                <a:ea typeface="Microsoft YaHei" charset="0"/>
                <a:cs typeface="Microsoft YaHei" charset="0"/>
              </a:rPr>
              <a:t>的下标值</a:t>
            </a:r>
            <a:r>
              <a:rPr lang="en-US" altLang="zh-CN" sz="2000" dirty="0">
                <a:latin typeface="Microsoft YaHei" charset="0"/>
                <a:ea typeface="Microsoft YaHei" charset="0"/>
                <a:cs typeface="Microsoft YaHei" charset="0"/>
              </a:rPr>
              <a:t>k</a:t>
            </a:r>
            <a:r>
              <a:rPr lang="zh-CN" altLang="en-US" sz="2000" dirty="0">
                <a:latin typeface="Microsoft YaHei" charset="0"/>
                <a:ea typeface="Microsoft YaHei" charset="0"/>
                <a:cs typeface="Microsoft YaHei" charset="0"/>
              </a:rPr>
              <a:t>之间的对应关系。</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7" name="Group 3"/>
          <p:cNvGrpSpPr>
            <a:grpSpLocks/>
          </p:cNvGrpSpPr>
          <p:nvPr/>
        </p:nvGrpSpPr>
        <p:grpSpPr bwMode="auto">
          <a:xfrm>
            <a:off x="1052512" y="4471099"/>
            <a:ext cx="7038975" cy="1579562"/>
            <a:chOff x="0" y="0"/>
            <a:chExt cx="4434" cy="995"/>
          </a:xfrm>
        </p:grpSpPr>
        <p:grpSp>
          <p:nvGrpSpPr>
            <p:cNvPr id="8" name="Group 4"/>
            <p:cNvGrpSpPr>
              <a:grpSpLocks/>
            </p:cNvGrpSpPr>
            <p:nvPr/>
          </p:nvGrpSpPr>
          <p:grpSpPr bwMode="auto">
            <a:xfrm>
              <a:off x="0" y="0"/>
              <a:ext cx="4434" cy="659"/>
              <a:chOff x="0" y="0"/>
              <a:chExt cx="4434" cy="659"/>
            </a:xfrm>
          </p:grpSpPr>
          <p:sp>
            <p:nvSpPr>
              <p:cNvPr id="10" name="Rectangle 5"/>
              <p:cNvSpPr>
                <a:spLocks noChangeArrowheads="1"/>
              </p:cNvSpPr>
              <p:nvPr/>
            </p:nvSpPr>
            <p:spPr bwMode="auto">
              <a:xfrm>
                <a:off x="0" y="342"/>
                <a:ext cx="317"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b="1"/>
                  <a:t>sa</a:t>
                </a:r>
                <a:endParaRPr lang="en-US" sz="2400" b="1" baseline="-18000"/>
              </a:p>
            </p:txBody>
          </p:sp>
          <p:grpSp>
            <p:nvGrpSpPr>
              <p:cNvPr id="11" name="Group 6"/>
              <p:cNvGrpSpPr>
                <a:grpSpLocks/>
              </p:cNvGrpSpPr>
              <p:nvPr/>
            </p:nvGrpSpPr>
            <p:grpSpPr bwMode="auto">
              <a:xfrm>
                <a:off x="365" y="319"/>
                <a:ext cx="3899" cy="340"/>
                <a:chOff x="0" y="0"/>
                <a:chExt cx="3899" cy="340"/>
              </a:xfrm>
            </p:grpSpPr>
            <p:sp>
              <p:nvSpPr>
                <p:cNvPr id="13" name="Rectangle 7"/>
                <p:cNvSpPr>
                  <a:spLocks noChangeArrowheads="1"/>
                </p:cNvSpPr>
                <p:nvPr/>
              </p:nvSpPr>
              <p:spPr bwMode="auto">
                <a:xfrm>
                  <a:off x="0" y="0"/>
                  <a:ext cx="3899" cy="340"/>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t> </a:t>
                  </a:r>
                  <a:r>
                    <a:rPr lang="en-US" sz="2400" b="1" dirty="0"/>
                    <a:t>a</a:t>
                  </a:r>
                  <a:r>
                    <a:rPr lang="en-US" sz="2400" b="1" baseline="-18000" dirty="0"/>
                    <a:t>11   </a:t>
                  </a:r>
                  <a:r>
                    <a:rPr lang="en-US" sz="2400" b="1" dirty="0"/>
                    <a:t>a</a:t>
                  </a:r>
                  <a:r>
                    <a:rPr lang="en-US" sz="2400" b="1" baseline="-18000" dirty="0"/>
                    <a:t>21    </a:t>
                  </a:r>
                  <a:r>
                    <a:rPr lang="en-US" sz="2400" b="1" dirty="0"/>
                    <a:t>a</a:t>
                  </a:r>
                  <a:r>
                    <a:rPr lang="en-US" sz="2400" b="1" baseline="-18000" dirty="0"/>
                    <a:t>22     </a:t>
                  </a:r>
                  <a:r>
                    <a:rPr lang="en-US" sz="2400" b="1" dirty="0"/>
                    <a:t>a</a:t>
                  </a:r>
                  <a:r>
                    <a:rPr lang="en-US" sz="2400" b="1" baseline="-18000" dirty="0"/>
                    <a:t>31     </a:t>
                  </a:r>
                  <a:r>
                    <a:rPr lang="en-US" sz="2400" b="1" dirty="0"/>
                    <a:t>a</a:t>
                  </a:r>
                  <a:r>
                    <a:rPr lang="en-US" sz="2400" b="1" baseline="-18000" dirty="0"/>
                    <a:t>32    </a:t>
                  </a:r>
                  <a:r>
                    <a:rPr lang="en-US" sz="2400" b="1" dirty="0"/>
                    <a:t>a</a:t>
                  </a:r>
                  <a:r>
                    <a:rPr lang="en-US" sz="2400" b="1" baseline="-18000" dirty="0"/>
                    <a:t>33    </a:t>
                  </a:r>
                  <a:r>
                    <a:rPr lang="zh-CN" altLang="en-US" sz="2400" b="1" baseline="-18000" dirty="0"/>
                    <a:t>   </a:t>
                  </a:r>
                  <a:r>
                    <a:rPr lang="en-US" sz="2400" b="1" dirty="0">
                      <a:ea typeface="Arial Unicode MS" pitchFamily="34" charset="-122"/>
                      <a:cs typeface="Arial Unicode MS" pitchFamily="34" charset="-122"/>
                    </a:rPr>
                    <a:t>…</a:t>
                  </a:r>
                  <a:r>
                    <a:rPr lang="en-US" sz="2400" b="1" baseline="-18000" dirty="0"/>
                    <a:t>    </a:t>
                  </a:r>
                  <a:r>
                    <a:rPr lang="en-US" sz="2400" b="1" dirty="0"/>
                    <a:t>a</a:t>
                  </a:r>
                  <a:r>
                    <a:rPr lang="en-US" sz="2400" b="1" baseline="-18000" dirty="0"/>
                    <a:t>n1 </a:t>
                  </a:r>
                  <a:r>
                    <a:rPr lang="en-US" sz="2400" b="1" dirty="0"/>
                    <a:t> </a:t>
                  </a:r>
                  <a:r>
                    <a:rPr lang="en-US" sz="2400" b="1" baseline="-18000" dirty="0"/>
                    <a:t>  </a:t>
                  </a:r>
                  <a:r>
                    <a:rPr lang="en-US" sz="2400" b="1" dirty="0"/>
                    <a:t>a</a:t>
                  </a:r>
                  <a:r>
                    <a:rPr lang="en-US" sz="2400" b="1" baseline="-18000" dirty="0"/>
                    <a:t>n2     </a:t>
                  </a:r>
                  <a:r>
                    <a:rPr lang="zh-CN" altLang="en-US" sz="2400" b="1" baseline="-18000" dirty="0"/>
                    <a:t>  </a:t>
                  </a:r>
                  <a:r>
                    <a:rPr lang="en-US" sz="2400" b="1" dirty="0">
                      <a:ea typeface="Arial Unicode MS" pitchFamily="34" charset="-122"/>
                      <a:cs typeface="Arial Unicode MS" pitchFamily="34" charset="-122"/>
                    </a:rPr>
                    <a:t>…  </a:t>
                  </a:r>
                  <a:r>
                    <a:rPr lang="en-US" sz="2400" b="1" baseline="-18000" dirty="0"/>
                    <a:t> </a:t>
                  </a:r>
                  <a:r>
                    <a:rPr lang="zh-CN" altLang="en-US" sz="2400" b="1" baseline="-18000" dirty="0"/>
                    <a:t> </a:t>
                  </a:r>
                  <a:r>
                    <a:rPr lang="en-US" sz="2400" b="1" dirty="0" err="1"/>
                    <a:t>a</a:t>
                  </a:r>
                  <a:r>
                    <a:rPr lang="en-US" sz="2400" b="1" baseline="-18000" dirty="0" err="1"/>
                    <a:t>nn</a:t>
                  </a:r>
                  <a:endParaRPr lang="en-US" sz="2400" b="1" baseline="-18000" dirty="0"/>
                </a:p>
              </p:txBody>
            </p:sp>
            <p:sp>
              <p:nvSpPr>
                <p:cNvPr id="14" name="Line 8"/>
                <p:cNvSpPr>
                  <a:spLocks noChangeShapeType="1"/>
                </p:cNvSpPr>
                <p:nvPr/>
              </p:nvSpPr>
              <p:spPr bwMode="auto">
                <a:xfrm>
                  <a:off x="384"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5" name="Line 9"/>
                <p:cNvSpPr>
                  <a:spLocks noChangeShapeType="1"/>
                </p:cNvSpPr>
                <p:nvPr/>
              </p:nvSpPr>
              <p:spPr bwMode="auto">
                <a:xfrm>
                  <a:off x="72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6" name="Line 10"/>
                <p:cNvSpPr>
                  <a:spLocks noChangeShapeType="1"/>
                </p:cNvSpPr>
                <p:nvPr/>
              </p:nvSpPr>
              <p:spPr bwMode="auto">
                <a:xfrm>
                  <a:off x="105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7" name="Line 11"/>
                <p:cNvSpPr>
                  <a:spLocks noChangeShapeType="1"/>
                </p:cNvSpPr>
                <p:nvPr/>
              </p:nvSpPr>
              <p:spPr bwMode="auto">
                <a:xfrm>
                  <a:off x="144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8" name="Line 12"/>
                <p:cNvSpPr>
                  <a:spLocks noChangeShapeType="1"/>
                </p:cNvSpPr>
                <p:nvPr/>
              </p:nvSpPr>
              <p:spPr bwMode="auto">
                <a:xfrm>
                  <a:off x="177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9" name="Line 13"/>
                <p:cNvSpPr>
                  <a:spLocks noChangeShapeType="1"/>
                </p:cNvSpPr>
                <p:nvPr/>
              </p:nvSpPr>
              <p:spPr bwMode="auto">
                <a:xfrm>
                  <a:off x="213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0" name="Line 14"/>
                <p:cNvSpPr>
                  <a:spLocks noChangeShapeType="1"/>
                </p:cNvSpPr>
                <p:nvPr/>
              </p:nvSpPr>
              <p:spPr bwMode="auto">
                <a:xfrm>
                  <a:off x="246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1" name="Line 15"/>
                <p:cNvSpPr>
                  <a:spLocks noChangeShapeType="1"/>
                </p:cNvSpPr>
                <p:nvPr/>
              </p:nvSpPr>
              <p:spPr bwMode="auto">
                <a:xfrm>
                  <a:off x="2802"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2" name="Line 16"/>
                <p:cNvSpPr>
                  <a:spLocks noChangeShapeType="1"/>
                </p:cNvSpPr>
                <p:nvPr/>
              </p:nvSpPr>
              <p:spPr bwMode="auto">
                <a:xfrm>
                  <a:off x="318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3" name="Line 17"/>
                <p:cNvSpPr>
                  <a:spLocks noChangeShapeType="1"/>
                </p:cNvSpPr>
                <p:nvPr/>
              </p:nvSpPr>
              <p:spPr bwMode="auto">
                <a:xfrm>
                  <a:off x="3522"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12" name="Rectangle 18"/>
              <p:cNvSpPr>
                <a:spLocks noChangeArrowheads="1"/>
              </p:cNvSpPr>
              <p:nvPr/>
            </p:nvSpPr>
            <p:spPr bwMode="auto">
              <a:xfrm>
                <a:off x="127" y="0"/>
                <a:ext cx="430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K   </a:t>
                </a:r>
                <a:r>
                  <a:rPr lang="zh-CN" altLang="en-US" sz="2400" b="1" dirty="0"/>
                  <a:t> </a:t>
                </a:r>
                <a:r>
                  <a:rPr lang="en-US" sz="2400" b="1" dirty="0"/>
                  <a:t> 1     </a:t>
                </a:r>
                <a:r>
                  <a:rPr lang="zh-CN" altLang="en-US" sz="2400" b="1" dirty="0"/>
                  <a:t> </a:t>
                </a:r>
                <a:r>
                  <a:rPr lang="en-US" sz="2400" b="1" dirty="0"/>
                  <a:t> 2     3    </a:t>
                </a:r>
                <a:r>
                  <a:rPr lang="zh-CN" altLang="en-US" sz="2400" b="1" dirty="0"/>
                  <a:t> </a:t>
                </a:r>
                <a:r>
                  <a:rPr lang="en-US" sz="2400" b="1" dirty="0"/>
                  <a:t> 4       </a:t>
                </a:r>
                <a:r>
                  <a:rPr lang="zh-CN" altLang="en-US" sz="2400" b="1" dirty="0"/>
                  <a:t> </a:t>
                </a:r>
                <a:r>
                  <a:rPr lang="en-US" sz="2400" b="1" dirty="0"/>
                  <a:t> </a:t>
                </a:r>
                <a:r>
                  <a:rPr lang="en-US" sz="2400" b="1" dirty="0">
                    <a:ea typeface="Arial Unicode MS" pitchFamily="34" charset="-122"/>
                    <a:cs typeface="Arial Unicode MS" pitchFamily="34" charset="-122"/>
                  </a:rPr>
                  <a:t>…</a:t>
                </a:r>
                <a:r>
                  <a:rPr lang="en-US" sz="2400" b="1" dirty="0"/>
                  <a:t>         </a:t>
                </a:r>
                <a:r>
                  <a:rPr lang="zh-CN" altLang="en-US" sz="2400" b="1" dirty="0"/>
                  <a:t>   </a:t>
                </a:r>
                <a:r>
                  <a:rPr lang="en-US" sz="2400" b="1" dirty="0"/>
                  <a:t>n(n-1)/2  </a:t>
                </a:r>
                <a:r>
                  <a:rPr lang="zh-CN" altLang="en-US" sz="2400" b="1" dirty="0"/>
                  <a:t> </a:t>
                </a:r>
                <a:r>
                  <a:rPr lang="en-US" sz="2400" b="1" dirty="0">
                    <a:ea typeface="Arial Unicode MS" pitchFamily="34" charset="-122"/>
                    <a:cs typeface="Arial Unicode MS" pitchFamily="34" charset="-122"/>
                  </a:rPr>
                  <a:t>…</a:t>
                </a:r>
                <a:r>
                  <a:rPr lang="en-US" sz="2400" b="1" dirty="0"/>
                  <a:t>   n(n+1)/2</a:t>
                </a:r>
              </a:p>
            </p:txBody>
          </p:sp>
        </p:grpSp>
        <p:sp>
          <p:nvSpPr>
            <p:cNvPr id="9" name="Rectangle 19"/>
            <p:cNvSpPr>
              <a:spLocks noChangeArrowheads="1"/>
            </p:cNvSpPr>
            <p:nvPr/>
          </p:nvSpPr>
          <p:spPr bwMode="auto">
            <a:xfrm>
              <a:off x="1008" y="755"/>
              <a:ext cx="244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宋体" pitchFamily="2" charset="-122"/>
                </a:rPr>
                <a:t>对称矩阵的</a:t>
              </a:r>
              <a:r>
                <a:rPr lang="zh-CN" altLang="en-US" sz="2000" b="1" dirty="0"/>
                <a:t>压缩存储示例</a:t>
              </a:r>
            </a:p>
          </p:txBody>
        </p:sp>
      </p:grpSp>
    </p:spTree>
    <p:extLst>
      <p:ext uri="{BB962C8B-B14F-4D97-AF65-F5344CB8AC3E}">
        <p14:creationId xmlns:p14="http://schemas.microsoft.com/office/powerpoint/2010/main" val="53244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latin typeface="Microsoft YaHei" charset="0"/>
                <a:ea typeface="Microsoft YaHei" charset="0"/>
                <a:cs typeface="Microsoft YaHei" charset="0"/>
              </a:rPr>
              <a:t>对称矩阵</a:t>
            </a:r>
            <a:endParaRPr kumimoji="1" lang="zh-CN" altLang="en-US" dirty="0"/>
          </a:p>
        </p:txBody>
      </p:sp>
      <p:sp>
        <p:nvSpPr>
          <p:cNvPr id="3" name="内容占位符 2"/>
          <p:cNvSpPr>
            <a:spLocks noGrp="1"/>
          </p:cNvSpPr>
          <p:nvPr>
            <p:ph idx="1"/>
          </p:nvPr>
        </p:nvSpPr>
        <p:spPr/>
        <p:txBody>
          <a:bodyPr>
            <a:normAutofit/>
          </a:bodyPr>
          <a:lstStyle/>
          <a:p>
            <a:pPr marL="12700" indent="-12700" fontAlgn="base">
              <a:lnSpc>
                <a:spcPct val="125000"/>
              </a:lnSpc>
              <a:spcBef>
                <a:spcPct val="20000"/>
              </a:spcBef>
              <a:spcAft>
                <a:spcPct val="0"/>
              </a:spcAft>
              <a:buClr>
                <a:srgbClr val="3366FF"/>
              </a:buClr>
              <a:buSzPct val="80000"/>
              <a:buNone/>
            </a:pPr>
            <a:r>
              <a:rPr lang="zh-CN" altLang="en-US" sz="2000" dirty="0">
                <a:latin typeface="Times New Roman" charset="0"/>
                <a:ea typeface="Times New Roman" charset="0"/>
                <a:cs typeface="Times New Roman" charset="0"/>
              </a:rPr>
              <a:t>若</a:t>
            </a:r>
            <a:r>
              <a:rPr lang="en-US" altLang="zh-CN" sz="2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在</a:t>
            </a:r>
            <a:r>
              <a:rPr lang="zh-CN" altLang="en-US" sz="2000" b="1" dirty="0">
                <a:solidFill>
                  <a:srgbClr val="FF0000"/>
                </a:solidFill>
                <a:latin typeface="Times New Roman" charset="0"/>
                <a:ea typeface="Times New Roman" charset="0"/>
                <a:cs typeface="Times New Roman" charset="0"/>
              </a:rPr>
              <a:t>下三角</a:t>
            </a:r>
            <a:r>
              <a:rPr lang="zh-CN" altLang="en-US" sz="2000" dirty="0">
                <a:latin typeface="Times New Roman" charset="0"/>
                <a:ea typeface="Times New Roman" charset="0"/>
                <a:cs typeface="Times New Roman" charset="0"/>
              </a:rPr>
              <a:t>形中，直接保存在</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之前的</a:t>
            </a:r>
            <a:r>
              <a:rPr lang="en-US" altLang="zh-CN" sz="2000" dirty="0">
                <a:latin typeface="Times New Roman" charset="0"/>
                <a:ea typeface="Times New Roman" charset="0"/>
                <a:cs typeface="Times New Roman" charset="0"/>
              </a:rPr>
              <a:t>i-1</a:t>
            </a:r>
            <a:r>
              <a:rPr lang="zh-CN" altLang="en-US" sz="2000" dirty="0">
                <a:latin typeface="Times New Roman" charset="0"/>
                <a:ea typeface="Times New Roman" charset="0"/>
                <a:cs typeface="Times New Roman" charset="0"/>
              </a:rPr>
              <a:t>行共有元素个数：</a:t>
            </a:r>
          </a:p>
          <a:p>
            <a:pPr marL="12700" indent="-12700" algn="ctr" fontAlgn="base">
              <a:lnSpc>
                <a:spcPct val="125000"/>
              </a:lnSpc>
              <a:spcBef>
                <a:spcPct val="20000"/>
              </a:spcBef>
              <a:spcAft>
                <a:spcPct val="0"/>
              </a:spcAft>
              <a:buClr>
                <a:srgbClr val="3366FF"/>
              </a:buClr>
              <a:buSzPct val="80000"/>
              <a:buNone/>
            </a:pP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(i-1)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rPr>
              <a:t>(i-1)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p>
          <a:p>
            <a:pPr marL="12700" indent="-12700" fontAlgn="base">
              <a:lnSpc>
                <a:spcPct val="125000"/>
              </a:lnSpc>
              <a:spcBef>
                <a:spcPct val="20000"/>
              </a:spcBef>
              <a:spcAft>
                <a:spcPct val="0"/>
              </a:spcAft>
              <a:buClr>
                <a:srgbClr val="3366FF"/>
              </a:buClr>
              <a:buSzPct val="80000"/>
              <a:buNone/>
            </a:pPr>
            <a:r>
              <a:rPr lang="zh-CN" altLang="en-US" sz="2000" dirty="0">
                <a:latin typeface="Times New Roman" charset="0"/>
                <a:ea typeface="Times New Roman" charset="0"/>
                <a:cs typeface="Times New Roman" charset="0"/>
              </a:rPr>
              <a:t>而在第</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行上，</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之前恰有</a:t>
            </a:r>
            <a:r>
              <a:rPr lang="en-US" altLang="zh-CN" sz="2000" dirty="0">
                <a:latin typeface="Times New Roman" charset="0"/>
                <a:ea typeface="Times New Roman" charset="0"/>
                <a:cs typeface="Times New Roman" charset="0"/>
              </a:rPr>
              <a:t>j-1</a:t>
            </a:r>
            <a:r>
              <a:rPr lang="zh-CN" altLang="en-US" sz="2000" dirty="0">
                <a:latin typeface="Times New Roman" charset="0"/>
                <a:ea typeface="Times New Roman" charset="0"/>
                <a:cs typeface="Times New Roman" charset="0"/>
              </a:rPr>
              <a:t>个元素，因此，元素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保存在向量</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中时的下标值</a:t>
            </a: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之间的对应关系是：</a:t>
            </a:r>
          </a:p>
          <a:p>
            <a:pPr algn="ctr" fontAlgn="base">
              <a:lnSpc>
                <a:spcPct val="125000"/>
              </a:lnSpc>
              <a:spcBef>
                <a:spcPct val="20000"/>
              </a:spcBef>
              <a:spcAft>
                <a:spcPct val="0"/>
              </a:spcAft>
              <a:buClr>
                <a:srgbClr val="3366FF"/>
              </a:buClr>
              <a:buSzPct val="80000"/>
              <a:buNone/>
            </a:pP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err="1">
                <a:solidFill>
                  <a:srgbClr val="FF0000"/>
                </a:solidFill>
                <a:latin typeface="Times New Roman" charset="0"/>
                <a:ea typeface="Times New Roman" charset="0"/>
                <a:cs typeface="Times New Roman" charset="0"/>
              </a:rPr>
              <a:t>i</a:t>
            </a:r>
            <a:r>
              <a:rPr lang="zh-CN" altLang="en-US" sz="2000" dirty="0">
                <a:solidFill>
                  <a:srgbClr val="FF0000"/>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sym typeface="Symbol" pitchFamily="18" charset="2"/>
              </a:rPr>
              <a:t>(</a:t>
            </a:r>
            <a:r>
              <a:rPr lang="en-US" altLang="zh-CN" sz="2000" dirty="0" err="1">
                <a:solidFill>
                  <a:srgbClr val="FF0000"/>
                </a:solidFill>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          </a:t>
            </a:r>
            <a:r>
              <a:rPr lang="en-US" altLang="zh-CN" sz="2000" dirty="0" err="1">
                <a:latin typeface="Times New Roman" charset="0"/>
                <a:ea typeface="Times New Roman" charset="0"/>
                <a:cs typeface="Times New Roman" charset="0"/>
              </a:rPr>
              <a:t>i≧j</a:t>
            </a:r>
            <a:endParaRPr lang="en-US" altLang="zh-CN" sz="2000" dirty="0">
              <a:latin typeface="Times New Roman" charset="0"/>
              <a:ea typeface="Times New Roman" charset="0"/>
              <a:cs typeface="Times New Roman" charset="0"/>
            </a:endParaRPr>
          </a:p>
          <a:p>
            <a:pPr marL="12700" indent="-12700" fontAlgn="base">
              <a:lnSpc>
                <a:spcPct val="125000"/>
              </a:lnSpc>
              <a:spcBef>
                <a:spcPct val="20000"/>
              </a:spcBef>
              <a:spcAft>
                <a:spcPct val="0"/>
              </a:spcAft>
              <a:buNone/>
            </a:pPr>
            <a:r>
              <a:rPr lang="zh-CN" altLang="en-US" sz="2000" dirty="0">
                <a:latin typeface="Times New Roman" charset="0"/>
                <a:ea typeface="Times New Roman" charset="0"/>
                <a:cs typeface="Times New Roman" charset="0"/>
              </a:rPr>
              <a:t>若</a:t>
            </a:r>
            <a:r>
              <a:rPr lang="en-US" altLang="zh-CN" sz="2000" dirty="0" err="1">
                <a:latin typeface="Times New Roman" charset="0"/>
                <a:ea typeface="Times New Roman" charset="0"/>
                <a:cs typeface="Times New Roman" charset="0"/>
              </a:rPr>
              <a:t>i</a:t>
            </a:r>
            <a:r>
              <a:rPr lang="en-US" altLang="zh-CN" sz="2000" dirty="0">
                <a:latin typeface="Times New Roman" charset="0"/>
                <a:ea typeface="Times New Roman" charset="0"/>
                <a:cs typeface="Times New Roman" charset="0"/>
              </a:rPr>
              <a:t>&lt;j</a:t>
            </a:r>
            <a:r>
              <a:rPr lang="zh-CN" altLang="en-US" sz="2000" dirty="0">
                <a:latin typeface="Times New Roman" charset="0"/>
                <a:ea typeface="Times New Roman" charset="0"/>
                <a:cs typeface="Times New Roman" charset="0"/>
              </a:rPr>
              <a:t>：则</a:t>
            </a:r>
            <a:r>
              <a:rPr lang="en-US" altLang="zh-CN" sz="2000" dirty="0" err="1">
                <a:latin typeface="Times New Roman" charset="0"/>
                <a:ea typeface="Times New Roman" charset="0"/>
                <a:cs typeface="Times New Roman" charset="0"/>
              </a:rPr>
              <a:t>a</a:t>
            </a:r>
            <a:r>
              <a:rPr lang="en-US" altLang="zh-CN" sz="2000" baseline="-20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是在</a:t>
            </a:r>
            <a:r>
              <a:rPr lang="zh-CN" altLang="en-US" sz="2000" b="1" dirty="0">
                <a:solidFill>
                  <a:srgbClr val="FF0000"/>
                </a:solidFill>
                <a:latin typeface="Times New Roman" charset="0"/>
                <a:ea typeface="Times New Roman" charset="0"/>
                <a:cs typeface="Times New Roman" charset="0"/>
              </a:rPr>
              <a:t>上三角</a:t>
            </a:r>
            <a:r>
              <a:rPr lang="zh-CN" altLang="en-US" sz="2000" dirty="0">
                <a:latin typeface="Times New Roman" charset="0"/>
                <a:ea typeface="Times New Roman" charset="0"/>
                <a:cs typeface="Times New Roman" charset="0"/>
              </a:rPr>
              <a:t>矩阵中。因为</a:t>
            </a:r>
            <a:r>
              <a:rPr lang="en-US" altLang="zh-CN" sz="2000" dirty="0" err="1">
                <a:latin typeface="Times New Roman" charset="0"/>
                <a:ea typeface="Times New Roman" charset="0"/>
                <a:cs typeface="Times New Roman" charset="0"/>
              </a:rPr>
              <a:t>a</a:t>
            </a:r>
            <a:r>
              <a:rPr lang="en-US" altLang="zh-CN" sz="2000" baseline="-20000" dirty="0" err="1">
                <a:latin typeface="Times New Roman" charset="0"/>
                <a:ea typeface="Times New Roman" charset="0"/>
                <a:cs typeface="Times New Roman" charset="0"/>
              </a:rPr>
              <a:t>ij</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a</a:t>
            </a:r>
            <a:r>
              <a:rPr lang="en-US" altLang="zh-CN" sz="2000" baseline="-20000" dirty="0" err="1">
                <a:latin typeface="Times New Roman" charset="0"/>
                <a:ea typeface="Times New Roman" charset="0"/>
                <a:cs typeface="Times New Roman" charset="0"/>
              </a:rPr>
              <a:t>ji</a:t>
            </a:r>
            <a:r>
              <a:rPr lang="zh-CN" altLang="en-US" sz="2000" dirty="0">
                <a:latin typeface="Times New Roman" charset="0"/>
                <a:ea typeface="Times New Roman" charset="0"/>
                <a:cs typeface="Times New Roman" charset="0"/>
              </a:rPr>
              <a:t>，在向量</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中保存的是</a:t>
            </a:r>
            <a:r>
              <a:rPr lang="en-US" altLang="zh-CN" sz="2000" dirty="0" err="1">
                <a:latin typeface="Times New Roman" charset="0"/>
                <a:ea typeface="Times New Roman" charset="0"/>
                <a:cs typeface="Times New Roman" charset="0"/>
              </a:rPr>
              <a:t>a</a:t>
            </a:r>
            <a:r>
              <a:rPr lang="en-US" altLang="zh-CN" sz="2000" baseline="-20000" dirty="0" err="1">
                <a:latin typeface="Times New Roman" charset="0"/>
                <a:ea typeface="Times New Roman" charset="0"/>
                <a:cs typeface="Times New Roman" charset="0"/>
              </a:rPr>
              <a:t>ji</a:t>
            </a:r>
            <a:r>
              <a:rPr lang="en-US" altLang="zh-CN" sz="2000" baseline="-20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。依上述分析可得：</a:t>
            </a:r>
          </a:p>
          <a:p>
            <a:pPr algn="ctr" fontAlgn="base">
              <a:lnSpc>
                <a:spcPct val="125000"/>
              </a:lnSpc>
              <a:spcBef>
                <a:spcPct val="20000"/>
              </a:spcBef>
              <a:spcAft>
                <a:spcPct val="0"/>
              </a:spcAft>
              <a:buNone/>
            </a:pP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solidFill>
                  <a:srgbClr val="0000FF"/>
                </a:solidFill>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sym typeface="Symbol" pitchFamily="18" charset="2"/>
              </a:rPr>
              <a:t>(</a:t>
            </a:r>
            <a:r>
              <a:rPr lang="en-US" altLang="zh-CN" sz="2000" dirty="0">
                <a:solidFill>
                  <a:srgbClr val="0000FF"/>
                </a:solidFill>
                <a:latin typeface="Times New Roman" charset="0"/>
                <a:ea typeface="Times New Roman" charset="0"/>
                <a:cs typeface="Times New Roman" charset="0"/>
              </a:rPr>
              <a:t>j</a:t>
            </a:r>
            <a:r>
              <a:rPr lang="zh-CN" altLang="en-US" sz="2000" dirty="0">
                <a:solidFill>
                  <a:srgbClr val="0000FF"/>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err="1">
                <a:solidFill>
                  <a:srgbClr val="FF0000"/>
                </a:solidFill>
                <a:latin typeface="Times New Roman" charset="0"/>
                <a:ea typeface="Times New Roman" charset="0"/>
                <a:cs typeface="Times New Roman" charset="0"/>
              </a:rPr>
              <a:t>i</a:t>
            </a:r>
            <a:r>
              <a:rPr lang="zh-CN" altLang="en-US" sz="2000" dirty="0">
                <a:solidFill>
                  <a:srgbClr val="FF0000"/>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         </a:t>
            </a:r>
            <a:r>
              <a:rPr lang="en-US" altLang="zh-CN" sz="2000" dirty="0" err="1">
                <a:latin typeface="Times New Roman" charset="0"/>
                <a:ea typeface="Times New Roman" charset="0"/>
                <a:cs typeface="Times New Roman" charset="0"/>
              </a:rPr>
              <a:t>i</a:t>
            </a:r>
            <a:r>
              <a:rPr lang="en-US" altLang="zh-CN" sz="2000" dirty="0">
                <a:latin typeface="Times New Roman" charset="0"/>
                <a:ea typeface="Times New Roman" charset="0"/>
                <a:cs typeface="Times New Roman" charset="0"/>
              </a:rPr>
              <a:t>&lt;j</a:t>
            </a:r>
          </a:p>
          <a:p>
            <a:pPr marL="12700" indent="-12700" fontAlgn="base">
              <a:lnSpc>
                <a:spcPct val="125000"/>
              </a:lnSpc>
              <a:spcBef>
                <a:spcPct val="20000"/>
              </a:spcBef>
              <a:spcAft>
                <a:spcPct val="0"/>
              </a:spcAft>
              <a:buClr>
                <a:srgbClr val="3366FF"/>
              </a:buClr>
              <a:buSzPct val="80000"/>
              <a:buNone/>
            </a:pPr>
            <a:r>
              <a:rPr lang="zh-CN" altLang="en-US" sz="2000" dirty="0">
                <a:latin typeface="Times New Roman" charset="0"/>
                <a:ea typeface="Times New Roman" charset="0"/>
                <a:cs typeface="Times New Roman" charset="0"/>
              </a:rPr>
              <a:t>对称矩阵元素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保存在向量</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中时的下标值</a:t>
            </a: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与（</a:t>
            </a:r>
            <a:r>
              <a:rPr lang="en-US" altLang="zh-CN" sz="2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）之间的对应关系是：   </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3"/>
          <p:cNvGrpSpPr>
            <a:grpSpLocks/>
          </p:cNvGrpSpPr>
          <p:nvPr/>
        </p:nvGrpSpPr>
        <p:grpSpPr bwMode="auto">
          <a:xfrm>
            <a:off x="1470025" y="4848134"/>
            <a:ext cx="6203950" cy="1219200"/>
            <a:chOff x="0" y="0"/>
            <a:chExt cx="3908" cy="768"/>
          </a:xfrm>
        </p:grpSpPr>
        <p:sp>
          <p:nvSpPr>
            <p:cNvPr id="7" name="Rectangle 4"/>
            <p:cNvSpPr>
              <a:spLocks noChangeArrowheads="1"/>
            </p:cNvSpPr>
            <p:nvPr/>
          </p:nvSpPr>
          <p:spPr bwMode="auto">
            <a:xfrm>
              <a:off x="436" y="0"/>
              <a:ext cx="238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err="1">
                  <a:solidFill>
                    <a:srgbClr val="005825"/>
                  </a:solidFill>
                  <a:latin typeface="Times New Roman" charset="0"/>
                  <a:ea typeface="Times New Roman" charset="0"/>
                  <a:cs typeface="Times New Roman" charset="0"/>
                </a:rPr>
                <a:t>i</a:t>
              </a:r>
              <a:r>
                <a:rPr lang="en-US" sz="2400" dirty="0">
                  <a:solidFill>
                    <a:srgbClr val="005825"/>
                  </a:solidFill>
                  <a:latin typeface="Times New Roman" charset="0"/>
                  <a:ea typeface="Times New Roman" charset="0"/>
                  <a:cs typeface="Times New Roman" charset="0"/>
                  <a:sym typeface="Symbol" pitchFamily="18" charset="2"/>
                </a:rPr>
                <a:t>(</a:t>
              </a:r>
              <a:r>
                <a:rPr lang="en-US" sz="2400" dirty="0">
                  <a:solidFill>
                    <a:srgbClr val="005825"/>
                  </a:solidFill>
                  <a:latin typeface="Times New Roman" charset="0"/>
                  <a:ea typeface="Times New Roman" charset="0"/>
                  <a:cs typeface="Times New Roman" charset="0"/>
                </a:rPr>
                <a:t>i-1)/2+j-1      </a:t>
              </a:r>
              <a:r>
                <a:rPr lang="zh-CN" altLang="en-US" sz="2400" dirty="0">
                  <a:solidFill>
                    <a:srgbClr val="005825"/>
                  </a:solidFill>
                  <a:latin typeface="Times New Roman" charset="0"/>
                  <a:ea typeface="Times New Roman" charset="0"/>
                  <a:cs typeface="Times New Roman" charset="0"/>
                </a:rPr>
                <a:t> </a:t>
              </a:r>
              <a:r>
                <a:rPr lang="en-US" sz="2400" dirty="0">
                  <a:solidFill>
                    <a:srgbClr val="005825"/>
                  </a:solidFill>
                  <a:latin typeface="Times New Roman" charset="0"/>
                  <a:ea typeface="Times New Roman" charset="0"/>
                  <a:cs typeface="Times New Roman" charset="0"/>
                </a:rPr>
                <a:t> </a:t>
              </a:r>
              <a:r>
                <a:rPr lang="zh-CN" altLang="en-US" sz="2400" dirty="0">
                  <a:solidFill>
                    <a:srgbClr val="005825"/>
                  </a:solidFill>
                  <a:latin typeface="Times New Roman" charset="0"/>
                  <a:ea typeface="Times New Roman" charset="0"/>
                  <a:cs typeface="Times New Roman" charset="0"/>
                </a:rPr>
                <a:t>当 </a:t>
              </a:r>
              <a:r>
                <a:rPr lang="en-US" sz="2400" dirty="0" err="1">
                  <a:solidFill>
                    <a:srgbClr val="005825"/>
                  </a:solidFill>
                  <a:latin typeface="Times New Roman" charset="0"/>
                  <a:ea typeface="Times New Roman" charset="0"/>
                  <a:cs typeface="Times New Roman" charset="0"/>
                </a:rPr>
                <a:t>i≧j</a:t>
              </a:r>
              <a:r>
                <a:rPr lang="zh-CN" altLang="en-US" sz="2400" dirty="0">
                  <a:solidFill>
                    <a:srgbClr val="005825"/>
                  </a:solidFill>
                  <a:latin typeface="Times New Roman" charset="0"/>
                  <a:ea typeface="Times New Roman" charset="0"/>
                  <a:cs typeface="Times New Roman" charset="0"/>
                </a:rPr>
                <a:t> 时</a:t>
              </a:r>
            </a:p>
          </p:txBody>
        </p:sp>
        <p:sp>
          <p:nvSpPr>
            <p:cNvPr id="8" name="Rectangle 5"/>
            <p:cNvSpPr>
              <a:spLocks noChangeArrowheads="1"/>
            </p:cNvSpPr>
            <p:nvPr/>
          </p:nvSpPr>
          <p:spPr bwMode="auto">
            <a:xfrm>
              <a:off x="436" y="451"/>
              <a:ext cx="238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solidFill>
                    <a:srgbClr val="005825"/>
                  </a:solidFill>
                  <a:latin typeface="Times New Roman" charset="0"/>
                  <a:ea typeface="Times New Roman" charset="0"/>
                  <a:cs typeface="Times New Roman" charset="0"/>
                </a:rPr>
                <a:t>j</a:t>
              </a:r>
              <a:r>
                <a:rPr lang="en-US" sz="2400" dirty="0">
                  <a:solidFill>
                    <a:srgbClr val="005825"/>
                  </a:solidFill>
                  <a:latin typeface="Times New Roman" charset="0"/>
                  <a:ea typeface="Times New Roman" charset="0"/>
                  <a:cs typeface="Times New Roman" charset="0"/>
                  <a:sym typeface="Symbol" pitchFamily="18" charset="2"/>
                </a:rPr>
                <a:t>(</a:t>
              </a:r>
              <a:r>
                <a:rPr lang="en-US" sz="2400" dirty="0">
                  <a:solidFill>
                    <a:srgbClr val="005825"/>
                  </a:solidFill>
                  <a:latin typeface="Times New Roman" charset="0"/>
                  <a:ea typeface="Times New Roman" charset="0"/>
                  <a:cs typeface="Times New Roman" charset="0"/>
                </a:rPr>
                <a:t>j-1)/2+i-1      </a:t>
              </a:r>
              <a:r>
                <a:rPr lang="zh-CN" altLang="en-US" sz="2400" dirty="0">
                  <a:solidFill>
                    <a:srgbClr val="005825"/>
                  </a:solidFill>
                  <a:latin typeface="Times New Roman" charset="0"/>
                  <a:ea typeface="Times New Roman" charset="0"/>
                  <a:cs typeface="Times New Roman" charset="0"/>
                </a:rPr>
                <a:t> </a:t>
              </a:r>
              <a:r>
                <a:rPr lang="en-US" sz="2400" dirty="0">
                  <a:solidFill>
                    <a:srgbClr val="005825"/>
                  </a:solidFill>
                  <a:latin typeface="Times New Roman" charset="0"/>
                  <a:ea typeface="Times New Roman" charset="0"/>
                  <a:cs typeface="Times New Roman" charset="0"/>
                </a:rPr>
                <a:t> </a:t>
              </a:r>
              <a:r>
                <a:rPr lang="zh-CN" altLang="en-US" sz="2400" dirty="0">
                  <a:solidFill>
                    <a:srgbClr val="005825"/>
                  </a:solidFill>
                  <a:latin typeface="Times New Roman" charset="0"/>
                  <a:ea typeface="Times New Roman" charset="0"/>
                  <a:cs typeface="Times New Roman" charset="0"/>
                </a:rPr>
                <a:t>当 </a:t>
              </a:r>
              <a:r>
                <a:rPr lang="en-US" sz="2400" dirty="0" err="1">
                  <a:solidFill>
                    <a:srgbClr val="005825"/>
                  </a:solidFill>
                  <a:latin typeface="Times New Roman" charset="0"/>
                  <a:ea typeface="Times New Roman" charset="0"/>
                  <a:cs typeface="Times New Roman" charset="0"/>
                </a:rPr>
                <a:t>i</a:t>
              </a:r>
              <a:r>
                <a:rPr lang="en-US" sz="2400" dirty="0">
                  <a:solidFill>
                    <a:srgbClr val="005825"/>
                  </a:solidFill>
                  <a:latin typeface="Times New Roman" charset="0"/>
                  <a:ea typeface="Times New Roman" charset="0"/>
                  <a:cs typeface="Times New Roman" charset="0"/>
                </a:rPr>
                <a:t>&lt;j</a:t>
              </a:r>
              <a:r>
                <a:rPr lang="zh-CN" altLang="en-US" sz="2400" dirty="0">
                  <a:solidFill>
                    <a:srgbClr val="005825"/>
                  </a:solidFill>
                  <a:latin typeface="Times New Roman" charset="0"/>
                  <a:ea typeface="Times New Roman" charset="0"/>
                  <a:cs typeface="Times New Roman" charset="0"/>
                </a:rPr>
                <a:t> 时</a:t>
              </a:r>
            </a:p>
          </p:txBody>
        </p:sp>
        <p:sp>
          <p:nvSpPr>
            <p:cNvPr id="9" name="AutoShape 6"/>
            <p:cNvSpPr>
              <a:spLocks/>
            </p:cNvSpPr>
            <p:nvPr/>
          </p:nvSpPr>
          <p:spPr bwMode="auto">
            <a:xfrm>
              <a:off x="340" y="144"/>
              <a:ext cx="68" cy="453"/>
            </a:xfrm>
            <a:prstGeom prst="leftBrace">
              <a:avLst>
                <a:gd name="adj1" fmla="val 55515"/>
                <a:gd name="adj2" fmla="val 50000"/>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000">
                <a:solidFill>
                  <a:srgbClr val="005825"/>
                </a:solidFill>
                <a:latin typeface="Times New Roman" charset="0"/>
                <a:ea typeface="Times New Roman" charset="0"/>
                <a:cs typeface="Times New Roman" charset="0"/>
              </a:endParaRPr>
            </a:p>
          </p:txBody>
        </p:sp>
        <p:sp>
          <p:nvSpPr>
            <p:cNvPr id="10" name="Rectangle 7"/>
            <p:cNvSpPr>
              <a:spLocks noChangeArrowheads="1"/>
            </p:cNvSpPr>
            <p:nvPr/>
          </p:nvSpPr>
          <p:spPr bwMode="auto">
            <a:xfrm>
              <a:off x="0" y="219"/>
              <a:ext cx="3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ltLang="zh-CN" sz="2000" dirty="0">
                  <a:solidFill>
                    <a:srgbClr val="005825"/>
                  </a:solidFill>
                  <a:latin typeface="Times New Roman" charset="0"/>
                  <a:ea typeface="Times New Roman" charset="0"/>
                  <a:cs typeface="Times New Roman" charset="0"/>
                </a:rPr>
                <a:t>k </a:t>
              </a:r>
              <a:r>
                <a:rPr lang="en-US" sz="2000" dirty="0">
                  <a:solidFill>
                    <a:srgbClr val="005825"/>
                  </a:solidFill>
                  <a:latin typeface="Times New Roman" charset="0"/>
                  <a:ea typeface="Times New Roman" charset="0"/>
                  <a:cs typeface="Times New Roman" charset="0"/>
                </a:rPr>
                <a:t>=</a:t>
              </a:r>
            </a:p>
          </p:txBody>
        </p:sp>
        <p:sp>
          <p:nvSpPr>
            <p:cNvPr id="11" name="Rectangle 8"/>
            <p:cNvSpPr>
              <a:spLocks noChangeArrowheads="1"/>
            </p:cNvSpPr>
            <p:nvPr/>
          </p:nvSpPr>
          <p:spPr bwMode="auto">
            <a:xfrm>
              <a:off x="3087" y="144"/>
              <a:ext cx="821"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solidFill>
                    <a:srgbClr val="005825"/>
                  </a:solidFill>
                  <a:latin typeface="Times New Roman" charset="0"/>
                  <a:ea typeface="Times New Roman" charset="0"/>
                  <a:cs typeface="Times New Roman" charset="0"/>
                </a:rPr>
                <a:t>1≦i,</a:t>
              </a:r>
              <a:r>
                <a:rPr lang="zh-CN" altLang="en-US" sz="2000" dirty="0">
                  <a:solidFill>
                    <a:srgbClr val="005825"/>
                  </a:solidFill>
                  <a:latin typeface="Times New Roman" charset="0"/>
                  <a:ea typeface="Times New Roman" charset="0"/>
                  <a:cs typeface="Times New Roman" charset="0"/>
                </a:rPr>
                <a:t> </a:t>
              </a:r>
              <a:r>
                <a:rPr lang="en-US" sz="2000" dirty="0">
                  <a:solidFill>
                    <a:srgbClr val="005825"/>
                  </a:solidFill>
                  <a:latin typeface="Times New Roman" charset="0"/>
                  <a:ea typeface="Times New Roman" charset="0"/>
                  <a:cs typeface="Times New Roman" charset="0"/>
                </a:rPr>
                <a:t>j≦ n        </a:t>
              </a:r>
              <a:endParaRPr lang="en-US" sz="2800" dirty="0">
                <a:solidFill>
                  <a:srgbClr val="005825"/>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949987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latin typeface="Microsoft YaHei" charset="0"/>
                <a:ea typeface="Microsoft YaHei" charset="0"/>
                <a:cs typeface="Microsoft YaHei" charset="0"/>
              </a:rPr>
              <a:t>对称矩阵</a:t>
            </a:r>
            <a:endParaRPr kumimoji="1" lang="zh-CN" altLang="en-US" dirty="0"/>
          </a:p>
        </p:txBody>
      </p:sp>
      <p:sp>
        <p:nvSpPr>
          <p:cNvPr id="3" name="内容占位符 2"/>
          <p:cNvSpPr>
            <a:spLocks noGrp="1"/>
          </p:cNvSpPr>
          <p:nvPr>
            <p:ph idx="1"/>
          </p:nvPr>
        </p:nvSpPr>
        <p:spPr/>
        <p:txBody>
          <a:bodyPr/>
          <a:lstStyle/>
          <a:p>
            <a:pPr marL="12700" indent="-12700" fontAlgn="base">
              <a:lnSpc>
                <a:spcPct val="150000"/>
              </a:lnSpc>
              <a:spcBef>
                <a:spcPts val="1200"/>
              </a:spcBef>
              <a:spcAft>
                <a:spcPct val="0"/>
              </a:spcAft>
              <a:buNone/>
            </a:pPr>
            <a:r>
              <a:rPr lang="zh-CN" altLang="en-US" dirty="0">
                <a:latin typeface="Microsoft YaHei" charset="0"/>
                <a:ea typeface="Microsoft YaHei" charset="0"/>
                <a:cs typeface="Microsoft YaHei" charset="0"/>
              </a:rPr>
              <a:t>根据上述的下标对应关系，对于矩阵中的任意元素</a:t>
            </a:r>
            <a:r>
              <a:rPr lang="en-US" altLang="zh-CN" dirty="0" err="1">
                <a:latin typeface="Microsoft YaHei" charset="0"/>
                <a:ea typeface="Microsoft YaHei" charset="0"/>
                <a:cs typeface="Microsoft YaHei" charset="0"/>
              </a:rPr>
              <a:t>a</a:t>
            </a:r>
            <a:r>
              <a:rPr lang="en-US" altLang="zh-CN" baseline="-20000" dirty="0" err="1">
                <a:latin typeface="Microsoft YaHei" charset="0"/>
                <a:ea typeface="Microsoft YaHei" charset="0"/>
                <a:cs typeface="Microsoft YaHei" charset="0"/>
              </a:rPr>
              <a:t>ij</a:t>
            </a:r>
            <a:r>
              <a:rPr lang="zh-CN" altLang="en-US" dirty="0">
                <a:latin typeface="Microsoft YaHei" charset="0"/>
                <a:ea typeface="Microsoft YaHei" charset="0"/>
                <a:cs typeface="Microsoft YaHei" charset="0"/>
              </a:rPr>
              <a:t>，均可在一维数组</a:t>
            </a:r>
            <a:r>
              <a:rPr lang="en-US" altLang="zh-CN" dirty="0" err="1">
                <a:latin typeface="Microsoft YaHei" charset="0"/>
                <a:ea typeface="Microsoft YaHei" charset="0"/>
                <a:cs typeface="Microsoft YaHei" charset="0"/>
              </a:rPr>
              <a:t>sa</a:t>
            </a:r>
            <a:r>
              <a:rPr lang="zh-CN" altLang="en-US" dirty="0">
                <a:latin typeface="Microsoft YaHei" charset="0"/>
                <a:ea typeface="Microsoft YaHei" charset="0"/>
                <a:cs typeface="Microsoft YaHei" charset="0"/>
              </a:rPr>
              <a:t>中唯一确定其位置</a:t>
            </a:r>
            <a:r>
              <a:rPr lang="en-US" altLang="zh-CN" dirty="0">
                <a:latin typeface="Microsoft YaHei" charset="0"/>
                <a:ea typeface="Microsoft YaHei" charset="0"/>
                <a:cs typeface="Microsoft YaHei" charset="0"/>
              </a:rPr>
              <a:t>k</a:t>
            </a:r>
            <a:r>
              <a:rPr lang="zh-CN" altLang="en-US" dirty="0">
                <a:latin typeface="Microsoft YaHei" charset="0"/>
                <a:ea typeface="Microsoft YaHei" charset="0"/>
                <a:cs typeface="Microsoft YaHei" charset="0"/>
              </a:rPr>
              <a:t>；反之，对所有：</a:t>
            </a:r>
          </a:p>
          <a:p>
            <a:pPr marL="12700" indent="-12700" algn="ctr" fontAlgn="base">
              <a:lnSpc>
                <a:spcPct val="150000"/>
              </a:lnSpc>
              <a:spcBef>
                <a:spcPts val="1200"/>
              </a:spcBef>
              <a:spcAft>
                <a:spcPct val="0"/>
              </a:spcAft>
              <a:buNone/>
            </a:pPr>
            <a:r>
              <a:rPr lang="en-US" altLang="zh-CN" dirty="0">
                <a:latin typeface="Microsoft YaHei" charset="0"/>
                <a:ea typeface="Microsoft YaHei" charset="0"/>
                <a:cs typeface="Microsoft YaHei" charset="0"/>
              </a:rPr>
              <a:t>k=1,</a:t>
            </a:r>
            <a:r>
              <a:rPr lang="zh-CN" altLang="en-US" dirty="0">
                <a:latin typeface="Microsoft YaHei" charset="0"/>
                <a:ea typeface="Microsoft YaHei" charset="0"/>
                <a:cs typeface="Microsoft YaHei" charset="0"/>
              </a:rPr>
              <a:t> </a:t>
            </a:r>
            <a:r>
              <a:rPr lang="en-US" altLang="zh-CN" dirty="0">
                <a:latin typeface="Microsoft YaHei" charset="0"/>
                <a:ea typeface="Microsoft YaHei" charset="0"/>
                <a:cs typeface="Microsoft YaHei" charset="0"/>
              </a:rPr>
              <a:t>2, …,</a:t>
            </a:r>
            <a:r>
              <a:rPr lang="zh-CN" altLang="en-US" dirty="0">
                <a:latin typeface="Microsoft YaHei" charset="0"/>
                <a:ea typeface="Microsoft YaHei" charset="0"/>
                <a:cs typeface="Microsoft YaHei" charset="0"/>
              </a:rPr>
              <a:t> </a:t>
            </a:r>
            <a:r>
              <a:rPr lang="en-US" altLang="zh-CN" dirty="0">
                <a:latin typeface="Microsoft YaHei" charset="0"/>
                <a:ea typeface="Microsoft YaHei" charset="0"/>
                <a:cs typeface="Microsoft YaHei" charset="0"/>
              </a:rPr>
              <a:t>n(n+1)/2</a:t>
            </a:r>
            <a:r>
              <a:rPr lang="zh-CN" altLang="en-US" dirty="0">
                <a:latin typeface="Microsoft YaHei" charset="0"/>
                <a:ea typeface="Microsoft YaHei" charset="0"/>
                <a:cs typeface="Microsoft YaHei" charset="0"/>
              </a:rPr>
              <a:t>，</a:t>
            </a:r>
          </a:p>
          <a:p>
            <a:pPr marL="12700" indent="-12700" fontAlgn="base">
              <a:lnSpc>
                <a:spcPct val="150000"/>
              </a:lnSpc>
              <a:spcBef>
                <a:spcPts val="1200"/>
              </a:spcBef>
              <a:spcAft>
                <a:spcPct val="0"/>
              </a:spcAft>
              <a:buNone/>
            </a:pPr>
            <a:r>
              <a:rPr lang="zh-CN" altLang="en-US" dirty="0">
                <a:latin typeface="Microsoft YaHei" charset="0"/>
                <a:ea typeface="Microsoft YaHei" charset="0"/>
                <a:cs typeface="Microsoft YaHei" charset="0"/>
              </a:rPr>
              <a:t>都能确定</a:t>
            </a:r>
            <a:r>
              <a:rPr lang="en-US" altLang="zh-CN" dirty="0" err="1">
                <a:latin typeface="Microsoft YaHei" charset="0"/>
                <a:ea typeface="Microsoft YaHei" charset="0"/>
                <a:cs typeface="Microsoft YaHei" charset="0"/>
              </a:rPr>
              <a:t>sa</a:t>
            </a:r>
            <a:r>
              <a:rPr lang="en-US" altLang="zh-CN">
                <a:latin typeface="Microsoft YaHei" charset="0"/>
                <a:ea typeface="Microsoft YaHei" charset="0"/>
                <a:cs typeface="Microsoft YaHei" charset="0"/>
              </a:rPr>
              <a:t>[k]</a:t>
            </a:r>
            <a:r>
              <a:rPr lang="zh-CN" altLang="en-US" dirty="0">
                <a:latin typeface="Microsoft YaHei" charset="0"/>
                <a:ea typeface="Microsoft YaHei" charset="0"/>
                <a:cs typeface="Microsoft YaHei" charset="0"/>
              </a:rPr>
              <a:t>中的元素在矩阵中的位置</a:t>
            </a:r>
            <a:r>
              <a:rPr lang="en-US" altLang="zh-CN" dirty="0">
                <a:latin typeface="Microsoft YaHei" charset="0"/>
                <a:ea typeface="Microsoft YaHei" charset="0"/>
                <a:cs typeface="Microsoft YaHei" charset="0"/>
              </a:rPr>
              <a:t>(</a:t>
            </a:r>
            <a:r>
              <a:rPr lang="en-US" altLang="zh-CN" dirty="0" err="1">
                <a:latin typeface="Microsoft YaHei" charset="0"/>
                <a:ea typeface="Microsoft YaHei" charset="0"/>
                <a:cs typeface="Microsoft YaHei" charset="0"/>
              </a:rPr>
              <a:t>i,j</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a:t>
            </a:r>
          </a:p>
          <a:p>
            <a:pPr fontAlgn="base">
              <a:lnSpc>
                <a:spcPct val="150000"/>
              </a:lnSpc>
              <a:spcBef>
                <a:spcPts val="1200"/>
              </a:spcBef>
              <a:spcAft>
                <a:spcPct val="0"/>
              </a:spcAft>
              <a:buNone/>
            </a:pPr>
            <a:r>
              <a:rPr lang="zh-CN" altLang="en-US" dirty="0">
                <a:latin typeface="Microsoft YaHei" charset="0"/>
                <a:ea typeface="Microsoft YaHei" charset="0"/>
                <a:cs typeface="Microsoft YaHei" charset="0"/>
              </a:rPr>
              <a:t>称</a:t>
            </a:r>
            <a:r>
              <a:rPr lang="en-US" altLang="zh-CN" dirty="0" err="1">
                <a:latin typeface="Microsoft YaHei" charset="0"/>
                <a:ea typeface="Microsoft YaHei" charset="0"/>
                <a:cs typeface="Microsoft YaHei" charset="0"/>
              </a:rPr>
              <a:t>sa</a:t>
            </a:r>
            <a:r>
              <a:rPr lang="en-US" altLang="zh-CN" dirty="0">
                <a:latin typeface="Microsoft YaHei" charset="0"/>
                <a:ea typeface="Microsoft YaHei" charset="0"/>
                <a:cs typeface="Microsoft YaHei" charset="0"/>
              </a:rPr>
              <a:t>[0…n(n+1)/2]</a:t>
            </a:r>
            <a:r>
              <a:rPr lang="zh-CN" altLang="en-US" dirty="0">
                <a:latin typeface="Microsoft YaHei" charset="0"/>
                <a:ea typeface="Microsoft YaHei" charset="0"/>
                <a:cs typeface="Microsoft YaHei" charset="0"/>
              </a:rPr>
              <a:t>为</a:t>
            </a:r>
            <a:r>
              <a:rPr lang="en-US" altLang="zh-CN" dirty="0">
                <a:latin typeface="Microsoft YaHei" charset="0"/>
                <a:ea typeface="Microsoft YaHei" charset="0"/>
                <a:cs typeface="Microsoft YaHei" charset="0"/>
              </a:rPr>
              <a:t>n</a:t>
            </a:r>
            <a:r>
              <a:rPr lang="zh-CN" altLang="en-US" dirty="0">
                <a:latin typeface="Microsoft YaHei" charset="0"/>
                <a:ea typeface="Microsoft YaHei" charset="0"/>
                <a:cs typeface="Microsoft YaHei" charset="0"/>
              </a:rPr>
              <a:t>阶对称矩阵</a:t>
            </a:r>
            <a:r>
              <a:rPr lang="en-US" altLang="zh-CN" dirty="0">
                <a:latin typeface="Microsoft YaHei" charset="0"/>
                <a:ea typeface="Microsoft YaHei" charset="0"/>
                <a:cs typeface="Microsoft YaHei" charset="0"/>
              </a:rPr>
              <a:t>A</a:t>
            </a:r>
            <a:r>
              <a:rPr lang="zh-CN" altLang="en-US" dirty="0">
                <a:latin typeface="Microsoft YaHei" charset="0"/>
                <a:ea typeface="Microsoft YaHei" charset="0"/>
                <a:cs typeface="Microsoft YaHei" charset="0"/>
              </a:rPr>
              <a:t>的压缩存储。</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3"/>
          <p:cNvGrpSpPr>
            <a:grpSpLocks/>
          </p:cNvGrpSpPr>
          <p:nvPr/>
        </p:nvGrpSpPr>
        <p:grpSpPr bwMode="auto">
          <a:xfrm>
            <a:off x="1052512" y="4471099"/>
            <a:ext cx="7038975" cy="1579562"/>
            <a:chOff x="0" y="0"/>
            <a:chExt cx="4434" cy="995"/>
          </a:xfrm>
        </p:grpSpPr>
        <p:grpSp>
          <p:nvGrpSpPr>
            <p:cNvPr id="7" name="Group 4"/>
            <p:cNvGrpSpPr>
              <a:grpSpLocks/>
            </p:cNvGrpSpPr>
            <p:nvPr/>
          </p:nvGrpSpPr>
          <p:grpSpPr bwMode="auto">
            <a:xfrm>
              <a:off x="0" y="0"/>
              <a:ext cx="4434" cy="659"/>
              <a:chOff x="0" y="0"/>
              <a:chExt cx="4434" cy="659"/>
            </a:xfrm>
          </p:grpSpPr>
          <p:sp>
            <p:nvSpPr>
              <p:cNvPr id="9" name="Rectangle 5"/>
              <p:cNvSpPr>
                <a:spLocks noChangeArrowheads="1"/>
              </p:cNvSpPr>
              <p:nvPr/>
            </p:nvSpPr>
            <p:spPr bwMode="auto">
              <a:xfrm>
                <a:off x="0" y="342"/>
                <a:ext cx="317"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b="1"/>
                  <a:t>sa</a:t>
                </a:r>
                <a:endParaRPr lang="en-US" sz="2400" b="1" baseline="-18000"/>
              </a:p>
            </p:txBody>
          </p:sp>
          <p:grpSp>
            <p:nvGrpSpPr>
              <p:cNvPr id="10" name="Group 6"/>
              <p:cNvGrpSpPr>
                <a:grpSpLocks/>
              </p:cNvGrpSpPr>
              <p:nvPr/>
            </p:nvGrpSpPr>
            <p:grpSpPr bwMode="auto">
              <a:xfrm>
                <a:off x="365" y="319"/>
                <a:ext cx="3899" cy="340"/>
                <a:chOff x="0" y="0"/>
                <a:chExt cx="3899" cy="340"/>
              </a:xfrm>
            </p:grpSpPr>
            <p:sp>
              <p:nvSpPr>
                <p:cNvPr id="12" name="Rectangle 7"/>
                <p:cNvSpPr>
                  <a:spLocks noChangeArrowheads="1"/>
                </p:cNvSpPr>
                <p:nvPr/>
              </p:nvSpPr>
              <p:spPr bwMode="auto">
                <a:xfrm>
                  <a:off x="0" y="0"/>
                  <a:ext cx="3899" cy="340"/>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t> </a:t>
                  </a:r>
                  <a:r>
                    <a:rPr lang="en-US" sz="2400" b="1" dirty="0"/>
                    <a:t>a</a:t>
                  </a:r>
                  <a:r>
                    <a:rPr lang="en-US" sz="2400" b="1" baseline="-18000" dirty="0"/>
                    <a:t>11   </a:t>
                  </a:r>
                  <a:r>
                    <a:rPr lang="en-US" sz="2400" b="1" dirty="0"/>
                    <a:t>a</a:t>
                  </a:r>
                  <a:r>
                    <a:rPr lang="en-US" sz="2400" b="1" baseline="-18000" dirty="0"/>
                    <a:t>21    </a:t>
                  </a:r>
                  <a:r>
                    <a:rPr lang="en-US" sz="2400" b="1" dirty="0"/>
                    <a:t>a</a:t>
                  </a:r>
                  <a:r>
                    <a:rPr lang="en-US" sz="2400" b="1" baseline="-18000" dirty="0"/>
                    <a:t>22     </a:t>
                  </a:r>
                  <a:r>
                    <a:rPr lang="en-US" sz="2400" b="1" dirty="0"/>
                    <a:t>a</a:t>
                  </a:r>
                  <a:r>
                    <a:rPr lang="en-US" sz="2400" b="1" baseline="-18000" dirty="0"/>
                    <a:t>31     </a:t>
                  </a:r>
                  <a:r>
                    <a:rPr lang="en-US" sz="2400" b="1" dirty="0"/>
                    <a:t>a</a:t>
                  </a:r>
                  <a:r>
                    <a:rPr lang="en-US" sz="2400" b="1" baseline="-18000" dirty="0"/>
                    <a:t>32    </a:t>
                  </a:r>
                  <a:r>
                    <a:rPr lang="en-US" sz="2400" b="1" dirty="0"/>
                    <a:t>a</a:t>
                  </a:r>
                  <a:r>
                    <a:rPr lang="en-US" sz="2400" b="1" baseline="-18000" dirty="0"/>
                    <a:t>33    </a:t>
                  </a:r>
                  <a:r>
                    <a:rPr lang="zh-CN" altLang="en-US" sz="2400" b="1" baseline="-18000" dirty="0"/>
                    <a:t>   </a:t>
                  </a:r>
                  <a:r>
                    <a:rPr lang="en-US" sz="2400" b="1" dirty="0">
                      <a:ea typeface="Arial Unicode MS" pitchFamily="34" charset="-122"/>
                      <a:cs typeface="Arial Unicode MS" pitchFamily="34" charset="-122"/>
                    </a:rPr>
                    <a:t>…</a:t>
                  </a:r>
                  <a:r>
                    <a:rPr lang="en-US" sz="2400" b="1" baseline="-18000" dirty="0"/>
                    <a:t>    </a:t>
                  </a:r>
                  <a:r>
                    <a:rPr lang="en-US" sz="2400" b="1" dirty="0"/>
                    <a:t>a</a:t>
                  </a:r>
                  <a:r>
                    <a:rPr lang="en-US" sz="2400" b="1" baseline="-18000" dirty="0"/>
                    <a:t>n1 </a:t>
                  </a:r>
                  <a:r>
                    <a:rPr lang="en-US" sz="2400" b="1" dirty="0"/>
                    <a:t> </a:t>
                  </a:r>
                  <a:r>
                    <a:rPr lang="en-US" sz="2400" b="1" baseline="-18000" dirty="0"/>
                    <a:t>  </a:t>
                  </a:r>
                  <a:r>
                    <a:rPr lang="en-US" sz="2400" b="1" dirty="0"/>
                    <a:t>a</a:t>
                  </a:r>
                  <a:r>
                    <a:rPr lang="en-US" sz="2400" b="1" baseline="-18000" dirty="0"/>
                    <a:t>n2     </a:t>
                  </a:r>
                  <a:r>
                    <a:rPr lang="zh-CN" altLang="en-US" sz="2400" b="1" baseline="-18000" dirty="0"/>
                    <a:t>  </a:t>
                  </a:r>
                  <a:r>
                    <a:rPr lang="en-US" sz="2400" b="1" dirty="0">
                      <a:ea typeface="Arial Unicode MS" pitchFamily="34" charset="-122"/>
                      <a:cs typeface="Arial Unicode MS" pitchFamily="34" charset="-122"/>
                    </a:rPr>
                    <a:t>…  </a:t>
                  </a:r>
                  <a:r>
                    <a:rPr lang="en-US" sz="2400" b="1" baseline="-18000" dirty="0"/>
                    <a:t> </a:t>
                  </a:r>
                  <a:r>
                    <a:rPr lang="zh-CN" altLang="en-US" sz="2400" b="1" baseline="-18000" dirty="0"/>
                    <a:t> </a:t>
                  </a:r>
                  <a:r>
                    <a:rPr lang="en-US" sz="2400" b="1" dirty="0" err="1"/>
                    <a:t>a</a:t>
                  </a:r>
                  <a:r>
                    <a:rPr lang="en-US" sz="2400" b="1" baseline="-18000" dirty="0" err="1"/>
                    <a:t>nn</a:t>
                  </a:r>
                  <a:endParaRPr lang="en-US" sz="2400" b="1" baseline="-18000" dirty="0"/>
                </a:p>
              </p:txBody>
            </p:sp>
            <p:sp>
              <p:nvSpPr>
                <p:cNvPr id="13" name="Line 8"/>
                <p:cNvSpPr>
                  <a:spLocks noChangeShapeType="1"/>
                </p:cNvSpPr>
                <p:nvPr/>
              </p:nvSpPr>
              <p:spPr bwMode="auto">
                <a:xfrm>
                  <a:off x="384"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4" name="Line 9"/>
                <p:cNvSpPr>
                  <a:spLocks noChangeShapeType="1"/>
                </p:cNvSpPr>
                <p:nvPr/>
              </p:nvSpPr>
              <p:spPr bwMode="auto">
                <a:xfrm>
                  <a:off x="72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5" name="Line 10"/>
                <p:cNvSpPr>
                  <a:spLocks noChangeShapeType="1"/>
                </p:cNvSpPr>
                <p:nvPr/>
              </p:nvSpPr>
              <p:spPr bwMode="auto">
                <a:xfrm>
                  <a:off x="105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6" name="Line 11"/>
                <p:cNvSpPr>
                  <a:spLocks noChangeShapeType="1"/>
                </p:cNvSpPr>
                <p:nvPr/>
              </p:nvSpPr>
              <p:spPr bwMode="auto">
                <a:xfrm>
                  <a:off x="144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7" name="Line 12"/>
                <p:cNvSpPr>
                  <a:spLocks noChangeShapeType="1"/>
                </p:cNvSpPr>
                <p:nvPr/>
              </p:nvSpPr>
              <p:spPr bwMode="auto">
                <a:xfrm>
                  <a:off x="177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8" name="Line 13"/>
                <p:cNvSpPr>
                  <a:spLocks noChangeShapeType="1"/>
                </p:cNvSpPr>
                <p:nvPr/>
              </p:nvSpPr>
              <p:spPr bwMode="auto">
                <a:xfrm>
                  <a:off x="213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9" name="Line 14"/>
                <p:cNvSpPr>
                  <a:spLocks noChangeShapeType="1"/>
                </p:cNvSpPr>
                <p:nvPr/>
              </p:nvSpPr>
              <p:spPr bwMode="auto">
                <a:xfrm>
                  <a:off x="246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0" name="Line 15"/>
                <p:cNvSpPr>
                  <a:spLocks noChangeShapeType="1"/>
                </p:cNvSpPr>
                <p:nvPr/>
              </p:nvSpPr>
              <p:spPr bwMode="auto">
                <a:xfrm>
                  <a:off x="2802"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1" name="Line 16"/>
                <p:cNvSpPr>
                  <a:spLocks noChangeShapeType="1"/>
                </p:cNvSpPr>
                <p:nvPr/>
              </p:nvSpPr>
              <p:spPr bwMode="auto">
                <a:xfrm>
                  <a:off x="318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2" name="Line 17"/>
                <p:cNvSpPr>
                  <a:spLocks noChangeShapeType="1"/>
                </p:cNvSpPr>
                <p:nvPr/>
              </p:nvSpPr>
              <p:spPr bwMode="auto">
                <a:xfrm>
                  <a:off x="3522"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11" name="Rectangle 18"/>
              <p:cNvSpPr>
                <a:spLocks noChangeArrowheads="1"/>
              </p:cNvSpPr>
              <p:nvPr/>
            </p:nvSpPr>
            <p:spPr bwMode="auto">
              <a:xfrm>
                <a:off x="127" y="0"/>
                <a:ext cx="430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b="1" dirty="0"/>
                  <a:t>K   </a:t>
                </a:r>
                <a:r>
                  <a:rPr lang="zh-CN" altLang="en-US" sz="2400" b="1" dirty="0"/>
                  <a:t> </a:t>
                </a:r>
                <a:r>
                  <a:rPr lang="en-US" sz="2400" b="1" dirty="0"/>
                  <a:t> 1     </a:t>
                </a:r>
                <a:r>
                  <a:rPr lang="zh-CN" altLang="en-US" sz="2400" b="1" dirty="0"/>
                  <a:t> </a:t>
                </a:r>
                <a:r>
                  <a:rPr lang="en-US" sz="2400" b="1" dirty="0"/>
                  <a:t> 2     3    </a:t>
                </a:r>
                <a:r>
                  <a:rPr lang="zh-CN" altLang="en-US" sz="2400" b="1" dirty="0"/>
                  <a:t> </a:t>
                </a:r>
                <a:r>
                  <a:rPr lang="en-US" sz="2400" b="1" dirty="0"/>
                  <a:t> 4       </a:t>
                </a:r>
                <a:r>
                  <a:rPr lang="zh-CN" altLang="en-US" sz="2400" b="1" dirty="0"/>
                  <a:t> </a:t>
                </a:r>
                <a:r>
                  <a:rPr lang="en-US" sz="2400" b="1" dirty="0"/>
                  <a:t> </a:t>
                </a:r>
                <a:r>
                  <a:rPr lang="en-US" sz="2400" b="1" dirty="0">
                    <a:ea typeface="Arial Unicode MS" pitchFamily="34" charset="-122"/>
                    <a:cs typeface="Arial Unicode MS" pitchFamily="34" charset="-122"/>
                  </a:rPr>
                  <a:t>…</a:t>
                </a:r>
                <a:r>
                  <a:rPr lang="en-US" sz="2400" b="1" dirty="0"/>
                  <a:t>         </a:t>
                </a:r>
                <a:r>
                  <a:rPr lang="zh-CN" altLang="en-US" sz="2400" b="1" dirty="0"/>
                  <a:t>   </a:t>
                </a:r>
                <a:r>
                  <a:rPr lang="en-US" sz="2400" b="1" dirty="0"/>
                  <a:t>n(n-1)/2  </a:t>
                </a:r>
                <a:r>
                  <a:rPr lang="zh-CN" altLang="en-US" sz="2400" b="1" dirty="0"/>
                  <a:t> </a:t>
                </a:r>
                <a:r>
                  <a:rPr lang="en-US" sz="2400" b="1" dirty="0">
                    <a:ea typeface="Arial Unicode MS" pitchFamily="34" charset="-122"/>
                    <a:cs typeface="Arial Unicode MS" pitchFamily="34" charset="-122"/>
                  </a:rPr>
                  <a:t>…</a:t>
                </a:r>
                <a:r>
                  <a:rPr lang="en-US" sz="2400" b="1" dirty="0"/>
                  <a:t>   n(n+1)/2</a:t>
                </a:r>
              </a:p>
            </p:txBody>
          </p:sp>
        </p:grpSp>
        <p:sp>
          <p:nvSpPr>
            <p:cNvPr id="8" name="Rectangle 19"/>
            <p:cNvSpPr>
              <a:spLocks noChangeArrowheads="1"/>
            </p:cNvSpPr>
            <p:nvPr/>
          </p:nvSpPr>
          <p:spPr bwMode="auto">
            <a:xfrm>
              <a:off x="1008" y="755"/>
              <a:ext cx="244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宋体" pitchFamily="2" charset="-122"/>
                </a:rPr>
                <a:t>对称矩阵的</a:t>
              </a:r>
              <a:r>
                <a:rPr lang="zh-CN" altLang="en-US" sz="2000" b="1" dirty="0"/>
                <a:t>压缩存储示例</a:t>
              </a:r>
            </a:p>
          </p:txBody>
        </p:sp>
      </p:grpSp>
    </p:spTree>
    <p:extLst>
      <p:ext uri="{BB962C8B-B14F-4D97-AF65-F5344CB8AC3E}">
        <p14:creationId xmlns:p14="http://schemas.microsoft.com/office/powerpoint/2010/main" val="1298347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20F7C-9028-8490-E318-0F6DF5702F04}"/>
              </a:ext>
            </a:extLst>
          </p:cNvPr>
          <p:cNvSpPr>
            <a:spLocks noGrp="1"/>
          </p:cNvSpPr>
          <p:nvPr>
            <p:ph type="title"/>
          </p:nvPr>
        </p:nvSpPr>
        <p:spPr/>
        <p:txBody>
          <a:bodyPr/>
          <a:lstStyle/>
          <a:p>
            <a:r>
              <a:rPr lang="zh-CN" altLang="en-US" dirty="0"/>
              <a:t>数组与向量</a:t>
            </a:r>
          </a:p>
        </p:txBody>
      </p:sp>
      <p:sp>
        <p:nvSpPr>
          <p:cNvPr id="3" name="内容占位符 2">
            <a:extLst>
              <a:ext uri="{FF2B5EF4-FFF2-40B4-BE49-F238E27FC236}">
                <a16:creationId xmlns:a16="http://schemas.microsoft.com/office/drawing/2014/main" id="{C39B727C-59CF-C4A3-C20F-84961139B316}"/>
              </a:ext>
            </a:extLst>
          </p:cNvPr>
          <p:cNvSpPr>
            <a:spLocks noGrp="1"/>
          </p:cNvSpPr>
          <p:nvPr>
            <p:ph idx="1"/>
          </p:nvPr>
        </p:nvSpPr>
        <p:spPr/>
        <p:txBody>
          <a:bodyPr>
            <a:normAutofit fontScale="92500" lnSpcReduction="20000"/>
          </a:bodyPr>
          <a:lstStyle/>
          <a:p>
            <a:pPr>
              <a:lnSpc>
                <a:spcPct val="140000"/>
              </a:lnSpc>
            </a:pPr>
            <a:r>
              <a:rPr lang="zh-CN" altLang="en-US" sz="1800" dirty="0"/>
              <a:t>解析几何中“向量”是指既有大小又有方向的量（又称为矢量）；线性代数中“向量”是指</a:t>
            </a:r>
            <a:r>
              <a:rPr lang="en-US" altLang="zh-CN" sz="1800" dirty="0"/>
              <a:t>n</a:t>
            </a:r>
            <a:r>
              <a:rPr lang="zh-CN" altLang="en-US" sz="1800" dirty="0"/>
              <a:t>个实数组成的有序数组（见图</a:t>
            </a:r>
            <a:r>
              <a:rPr lang="en-US" altLang="zh-CN" sz="1800" dirty="0"/>
              <a:t>4.2</a:t>
            </a:r>
            <a:r>
              <a:rPr lang="zh-CN" altLang="en-US" sz="1800" dirty="0"/>
              <a:t>），向量用若干元素，表示各个维度的坐标，正好和计算机中的一维数组相似。所以经常有人把一维数组也称为“向量”，二维数组称为“矩阵”。</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a:lnSpc>
                <a:spcPct val="130000"/>
              </a:lnSpc>
            </a:pPr>
            <a:endParaRPr lang="en-US" altLang="zh-CN" sz="1800" dirty="0"/>
          </a:p>
          <a:p>
            <a:pPr>
              <a:lnSpc>
                <a:spcPct val="130000"/>
              </a:lnSpc>
            </a:pPr>
            <a:r>
              <a:rPr lang="zh-CN" altLang="en-US" sz="1800" dirty="0"/>
              <a:t>计算机的出现，最初就是解决数学计算问题的，所以里面会有很多概念来自数学，比如函数、向量。一维数组与“向量”对应，二维数组与“矩阵”对应。</a:t>
            </a:r>
          </a:p>
        </p:txBody>
      </p:sp>
      <p:sp>
        <p:nvSpPr>
          <p:cNvPr id="4" name="灯片编号占位符 3">
            <a:extLst>
              <a:ext uri="{FF2B5EF4-FFF2-40B4-BE49-F238E27FC236}">
                <a16:creationId xmlns:a16="http://schemas.microsoft.com/office/drawing/2014/main" id="{AD628B0F-7118-BF2A-F0B8-E07AA5AB4E64}"/>
              </a:ext>
            </a:extLst>
          </p:cNvPr>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
        <p:nvSpPr>
          <p:cNvPr id="5" name="页脚占位符 4">
            <a:extLst>
              <a:ext uri="{FF2B5EF4-FFF2-40B4-BE49-F238E27FC236}">
                <a16:creationId xmlns:a16="http://schemas.microsoft.com/office/drawing/2014/main" id="{E1218800-170C-0FC4-157A-C12ADABFC110}"/>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a:extLst>
              <a:ext uri="{FF2B5EF4-FFF2-40B4-BE49-F238E27FC236}">
                <a16:creationId xmlns:a16="http://schemas.microsoft.com/office/drawing/2014/main" id="{C68CE22A-5F3E-B526-008F-BE6A0A489F83}"/>
              </a:ext>
            </a:extLst>
          </p:cNvPr>
          <p:cNvPicPr>
            <a:picLocks noChangeAspect="1"/>
          </p:cNvPicPr>
          <p:nvPr/>
        </p:nvPicPr>
        <p:blipFill>
          <a:blip r:embed="rId2"/>
          <a:stretch>
            <a:fillRect/>
          </a:stretch>
        </p:blipFill>
        <p:spPr>
          <a:xfrm>
            <a:off x="2085174" y="2464362"/>
            <a:ext cx="4973652" cy="2574814"/>
          </a:xfrm>
          <a:prstGeom prst="rect">
            <a:avLst/>
          </a:prstGeom>
        </p:spPr>
      </p:pic>
    </p:spTree>
    <p:extLst>
      <p:ext uri="{BB962C8B-B14F-4D97-AF65-F5344CB8AC3E}">
        <p14:creationId xmlns:p14="http://schemas.microsoft.com/office/powerpoint/2010/main" val="649678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三角矩阵</a:t>
            </a:r>
            <a:endParaRPr kumimoji="1" lang="zh-CN" altLang="en-US" dirty="0"/>
          </a:p>
        </p:txBody>
      </p:sp>
      <p:sp>
        <p:nvSpPr>
          <p:cNvPr id="3" name="内容占位符 2"/>
          <p:cNvSpPr>
            <a:spLocks noGrp="1"/>
          </p:cNvSpPr>
          <p:nvPr>
            <p:ph idx="1"/>
          </p:nvPr>
        </p:nvSpPr>
        <p:spPr/>
        <p:txBody>
          <a:bodyPr/>
          <a:lstStyle/>
          <a:p>
            <a:pPr fontAlgn="base">
              <a:lnSpc>
                <a:spcPct val="125000"/>
              </a:lnSpc>
              <a:spcBef>
                <a:spcPts val="1200"/>
              </a:spcBef>
              <a:spcAft>
                <a:spcPct val="0"/>
              </a:spcAft>
            </a:pPr>
            <a:r>
              <a:rPr lang="zh-CN" altLang="en-US" dirty="0">
                <a:latin typeface="Microsoft YaHei" charset="0"/>
                <a:ea typeface="Microsoft YaHei" charset="0"/>
                <a:cs typeface="Microsoft YaHei" charset="0"/>
              </a:rPr>
              <a:t>以主对角线划分，三角矩阵有</a:t>
            </a:r>
            <a:r>
              <a:rPr lang="zh-CN" altLang="en-US" b="1" dirty="0">
                <a:solidFill>
                  <a:srgbClr val="005825"/>
                </a:solidFill>
                <a:latin typeface="Microsoft YaHei" charset="0"/>
                <a:ea typeface="Microsoft YaHei" charset="0"/>
                <a:cs typeface="Microsoft YaHei" charset="0"/>
              </a:rPr>
              <a:t>上三角</a:t>
            </a:r>
            <a:r>
              <a:rPr lang="zh-CN" altLang="en-US" dirty="0">
                <a:latin typeface="Microsoft YaHei" charset="0"/>
                <a:ea typeface="Microsoft YaHei" charset="0"/>
                <a:cs typeface="Microsoft YaHei" charset="0"/>
              </a:rPr>
              <a:t>和</a:t>
            </a:r>
            <a:r>
              <a:rPr lang="zh-CN" altLang="en-US" b="1" dirty="0">
                <a:solidFill>
                  <a:srgbClr val="005825"/>
                </a:solidFill>
                <a:latin typeface="Microsoft YaHei" charset="0"/>
                <a:ea typeface="Microsoft YaHei" charset="0"/>
                <a:cs typeface="Microsoft YaHei" charset="0"/>
              </a:rPr>
              <a:t>下三角</a:t>
            </a:r>
            <a:r>
              <a:rPr lang="zh-CN" altLang="en-US" dirty="0">
                <a:latin typeface="Microsoft YaHei" charset="0"/>
                <a:ea typeface="Microsoft YaHei" charset="0"/>
                <a:cs typeface="Microsoft YaHei" charset="0"/>
              </a:rPr>
              <a:t>两种。</a:t>
            </a:r>
          </a:p>
          <a:p>
            <a:pPr marL="12700" indent="-12700" fontAlgn="base">
              <a:lnSpc>
                <a:spcPct val="125000"/>
              </a:lnSpc>
              <a:spcBef>
                <a:spcPts val="1200"/>
              </a:spcBef>
              <a:spcAft>
                <a:spcPct val="0"/>
              </a:spcAft>
              <a:buNone/>
            </a:pPr>
            <a:r>
              <a:rPr lang="zh-CN" altLang="en-US" dirty="0">
                <a:latin typeface="Microsoft YaHei" charset="0"/>
                <a:ea typeface="Microsoft YaHei" charset="0"/>
                <a:cs typeface="Microsoft YaHei" charset="0"/>
              </a:rPr>
              <a:t>上三角矩阵的下三角（不包括主对角线）中的元素均为常数</a:t>
            </a:r>
            <a:r>
              <a:rPr lang="en-US" altLang="zh-CN" dirty="0">
                <a:latin typeface="Microsoft YaHei" charset="0"/>
                <a:ea typeface="Microsoft YaHei" charset="0"/>
                <a:cs typeface="Microsoft YaHei" charset="0"/>
              </a:rPr>
              <a:t>c (</a:t>
            </a:r>
            <a:r>
              <a:rPr lang="zh-CN" altLang="en-US" dirty="0">
                <a:latin typeface="Microsoft YaHei" charset="0"/>
                <a:ea typeface="Microsoft YaHei" charset="0"/>
                <a:cs typeface="Microsoft YaHei" charset="0"/>
              </a:rPr>
              <a:t>一般为</a:t>
            </a:r>
            <a:r>
              <a:rPr lang="en-US" altLang="zh-CN" dirty="0">
                <a:latin typeface="Microsoft YaHei" charset="0"/>
                <a:ea typeface="Microsoft YaHei" charset="0"/>
                <a:cs typeface="Microsoft YaHei" charset="0"/>
              </a:rPr>
              <a:t>0)</a:t>
            </a:r>
            <a:r>
              <a:rPr lang="zh-CN" altLang="en-US" dirty="0">
                <a:latin typeface="Microsoft YaHei" charset="0"/>
                <a:ea typeface="Microsoft YaHei" charset="0"/>
                <a:cs typeface="Microsoft YaHei" charset="0"/>
              </a:rPr>
              <a:t>。下三角矩阵正好相反，它的主对角线上方均为常数，如下图所示。</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2"/>
          <p:cNvGrpSpPr>
            <a:grpSpLocks/>
          </p:cNvGrpSpPr>
          <p:nvPr/>
        </p:nvGrpSpPr>
        <p:grpSpPr bwMode="auto">
          <a:xfrm>
            <a:off x="1752600" y="3116265"/>
            <a:ext cx="5638800" cy="2919413"/>
            <a:chOff x="0" y="0"/>
            <a:chExt cx="3552" cy="1839"/>
          </a:xfrm>
        </p:grpSpPr>
        <p:grpSp>
          <p:nvGrpSpPr>
            <p:cNvPr id="7" name="Group 3"/>
            <p:cNvGrpSpPr>
              <a:grpSpLocks/>
            </p:cNvGrpSpPr>
            <p:nvPr/>
          </p:nvGrpSpPr>
          <p:grpSpPr bwMode="auto">
            <a:xfrm>
              <a:off x="144" y="0"/>
              <a:ext cx="3264" cy="1161"/>
              <a:chOff x="0" y="0"/>
              <a:chExt cx="3264" cy="1161"/>
            </a:xfrm>
          </p:grpSpPr>
          <p:grpSp>
            <p:nvGrpSpPr>
              <p:cNvPr id="11" name="Group 4"/>
              <p:cNvGrpSpPr>
                <a:grpSpLocks/>
              </p:cNvGrpSpPr>
              <p:nvPr/>
            </p:nvGrpSpPr>
            <p:grpSpPr bwMode="auto">
              <a:xfrm>
                <a:off x="0" y="9"/>
                <a:ext cx="1412" cy="1152"/>
                <a:chOff x="0" y="0"/>
                <a:chExt cx="1412" cy="1152"/>
              </a:xfrm>
            </p:grpSpPr>
            <p:sp>
              <p:nvSpPr>
                <p:cNvPr id="19" name="AutoShape 5"/>
                <p:cNvSpPr>
                  <a:spLocks/>
                </p:cNvSpPr>
                <p:nvPr/>
              </p:nvSpPr>
              <p:spPr bwMode="auto">
                <a:xfrm>
                  <a:off x="0" y="96"/>
                  <a:ext cx="68" cy="1043"/>
                </a:xfrm>
                <a:prstGeom prst="leftBracket">
                  <a:avLst>
                    <a:gd name="adj" fmla="val 127819"/>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20" name="AutoShape 6"/>
                <p:cNvSpPr>
                  <a:spLocks/>
                </p:cNvSpPr>
                <p:nvPr/>
              </p:nvSpPr>
              <p:spPr bwMode="auto">
                <a:xfrm>
                  <a:off x="1344" y="109"/>
                  <a:ext cx="68" cy="1043"/>
                </a:xfrm>
                <a:prstGeom prst="rightBracket">
                  <a:avLst>
                    <a:gd name="adj" fmla="val 127819"/>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21" name="Rectangle 7"/>
                <p:cNvSpPr>
                  <a:spLocks noChangeArrowheads="1"/>
                </p:cNvSpPr>
                <p:nvPr/>
              </p:nvSpPr>
              <p:spPr bwMode="auto">
                <a:xfrm>
                  <a:off x="78" y="0"/>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ea typeface="楷体_GB2312" pitchFamily="49" charset="-122"/>
                    </a:rPr>
                    <a:t>a</a:t>
                  </a:r>
                  <a:r>
                    <a:rPr lang="en-US" sz="2400" baseline="-25000">
                      <a:ea typeface="楷体_GB2312" pitchFamily="49" charset="-122"/>
                    </a:rPr>
                    <a:t>11</a:t>
                  </a:r>
                  <a:r>
                    <a:rPr lang="en-US" sz="2400">
                      <a:ea typeface="楷体_GB2312" pitchFamily="49" charset="-122"/>
                    </a:rPr>
                    <a:t>   a</a:t>
                  </a:r>
                  <a:r>
                    <a:rPr lang="en-US" sz="2400" baseline="-25000">
                      <a:ea typeface="楷体_GB2312" pitchFamily="49" charset="-122"/>
                    </a:rPr>
                    <a:t>12</a:t>
                  </a:r>
                  <a:r>
                    <a:rPr lang="en-US" sz="2400">
                      <a:ea typeface="楷体_GB2312" pitchFamily="49" charset="-122"/>
                    </a:rPr>
                    <a:t>  …  a</a:t>
                  </a:r>
                  <a:r>
                    <a:rPr lang="en-US" sz="2400" baseline="-25000">
                      <a:ea typeface="楷体_GB2312" pitchFamily="49" charset="-122"/>
                    </a:rPr>
                    <a:t>1n</a:t>
                  </a:r>
                </a:p>
              </p:txBody>
            </p:sp>
            <p:sp>
              <p:nvSpPr>
                <p:cNvPr id="22" name="Rectangle 8"/>
                <p:cNvSpPr>
                  <a:spLocks noChangeArrowheads="1"/>
                </p:cNvSpPr>
                <p:nvPr/>
              </p:nvSpPr>
              <p:spPr bwMode="auto">
                <a:xfrm>
                  <a:off x="75" y="336"/>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ea typeface="楷体_GB2312" pitchFamily="49" charset="-122"/>
                    </a:rPr>
                    <a:t> </a:t>
                  </a:r>
                  <a:r>
                    <a:rPr lang="en-US" sz="2400" dirty="0">
                      <a:ea typeface="楷体_GB2312" pitchFamily="49" charset="-122"/>
                    </a:rPr>
                    <a:t>c     a</a:t>
                  </a:r>
                  <a:r>
                    <a:rPr lang="en-US" sz="2400" baseline="-25000" dirty="0">
                      <a:ea typeface="楷体_GB2312" pitchFamily="49" charset="-122"/>
                    </a:rPr>
                    <a:t>22</a:t>
                  </a:r>
                  <a:r>
                    <a:rPr lang="en-US" sz="2400" dirty="0">
                      <a:ea typeface="楷体_GB2312" pitchFamily="49" charset="-122"/>
                    </a:rPr>
                    <a:t>  …  a</a:t>
                  </a:r>
                  <a:r>
                    <a:rPr lang="en-US" sz="2400" baseline="-25000" dirty="0">
                      <a:ea typeface="楷体_GB2312" pitchFamily="49" charset="-122"/>
                    </a:rPr>
                    <a:t>2n</a:t>
                  </a:r>
                </a:p>
              </p:txBody>
            </p:sp>
            <p:sp>
              <p:nvSpPr>
                <p:cNvPr id="23" name="Rectangle 9"/>
                <p:cNvSpPr>
                  <a:spLocks noChangeArrowheads="1"/>
                </p:cNvSpPr>
                <p:nvPr/>
              </p:nvSpPr>
              <p:spPr bwMode="auto">
                <a:xfrm>
                  <a:off x="75" y="895"/>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ea typeface="楷体_GB2312" pitchFamily="49" charset="-122"/>
                    </a:rPr>
                    <a:t> </a:t>
                  </a:r>
                  <a:r>
                    <a:rPr lang="en-US" sz="2400" dirty="0">
                      <a:ea typeface="楷体_GB2312" pitchFamily="49" charset="-122"/>
                    </a:rPr>
                    <a:t>c       c  …   </a:t>
                  </a:r>
                  <a:r>
                    <a:rPr lang="en-US" sz="2400" dirty="0" err="1">
                      <a:ea typeface="楷体_GB2312" pitchFamily="49" charset="-122"/>
                    </a:rPr>
                    <a:t>a</a:t>
                  </a:r>
                  <a:r>
                    <a:rPr lang="en-US" sz="2400" baseline="-25000" dirty="0" err="1">
                      <a:ea typeface="楷体_GB2312" pitchFamily="49" charset="-122"/>
                    </a:rPr>
                    <a:t>nn</a:t>
                  </a:r>
                  <a:endParaRPr lang="en-US" sz="2400" baseline="-25000" dirty="0">
                    <a:ea typeface="楷体_GB2312" pitchFamily="49" charset="-122"/>
                  </a:endParaRPr>
                </a:p>
              </p:txBody>
            </p:sp>
            <p:sp>
              <p:nvSpPr>
                <p:cNvPr id="24" name="Rectangle 10"/>
                <p:cNvSpPr>
                  <a:spLocks noChangeArrowheads="1"/>
                </p:cNvSpPr>
                <p:nvPr/>
              </p:nvSpPr>
              <p:spPr bwMode="auto">
                <a:xfrm>
                  <a:off x="75" y="624"/>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ea typeface="楷体_GB2312" pitchFamily="49" charset="-122"/>
                    </a:rPr>
                    <a:t>  </a:t>
                  </a:r>
                  <a:r>
                    <a:rPr lang="en-US" sz="2400" dirty="0">
                      <a:ea typeface="楷体_GB2312" pitchFamily="49" charset="-122"/>
                    </a:rPr>
                    <a:t>…    …    …</a:t>
                  </a:r>
                </a:p>
              </p:txBody>
            </p:sp>
          </p:grpSp>
          <p:grpSp>
            <p:nvGrpSpPr>
              <p:cNvPr id="12" name="Group 11"/>
              <p:cNvGrpSpPr>
                <a:grpSpLocks/>
              </p:cNvGrpSpPr>
              <p:nvPr/>
            </p:nvGrpSpPr>
            <p:grpSpPr bwMode="auto">
              <a:xfrm>
                <a:off x="1852" y="0"/>
                <a:ext cx="1412" cy="1152"/>
                <a:chOff x="0" y="0"/>
                <a:chExt cx="1412" cy="1152"/>
              </a:xfrm>
            </p:grpSpPr>
            <p:sp>
              <p:nvSpPr>
                <p:cNvPr id="13" name="AutoShape 12"/>
                <p:cNvSpPr>
                  <a:spLocks/>
                </p:cNvSpPr>
                <p:nvPr/>
              </p:nvSpPr>
              <p:spPr bwMode="auto">
                <a:xfrm>
                  <a:off x="0" y="96"/>
                  <a:ext cx="68" cy="1043"/>
                </a:xfrm>
                <a:prstGeom prst="leftBracket">
                  <a:avLst>
                    <a:gd name="adj" fmla="val 127819"/>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4" name="AutoShape 13"/>
                <p:cNvSpPr>
                  <a:spLocks/>
                </p:cNvSpPr>
                <p:nvPr/>
              </p:nvSpPr>
              <p:spPr bwMode="auto">
                <a:xfrm>
                  <a:off x="1344" y="109"/>
                  <a:ext cx="68" cy="1043"/>
                </a:xfrm>
                <a:prstGeom prst="rightBracket">
                  <a:avLst>
                    <a:gd name="adj" fmla="val 127819"/>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5" name="Rectangle 14"/>
                <p:cNvSpPr>
                  <a:spLocks noChangeArrowheads="1"/>
                </p:cNvSpPr>
                <p:nvPr/>
              </p:nvSpPr>
              <p:spPr bwMode="auto">
                <a:xfrm>
                  <a:off x="78" y="0"/>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ea typeface="楷体_GB2312" pitchFamily="49" charset="-122"/>
                    </a:rPr>
                    <a:t>a</a:t>
                  </a:r>
                  <a:r>
                    <a:rPr lang="en-US" sz="2400" baseline="-25000" dirty="0">
                      <a:ea typeface="楷体_GB2312" pitchFamily="49" charset="-122"/>
                    </a:rPr>
                    <a:t>11</a:t>
                  </a:r>
                  <a:r>
                    <a:rPr lang="en-US" sz="2400" dirty="0">
                      <a:ea typeface="楷体_GB2312" pitchFamily="49" charset="-122"/>
                    </a:rPr>
                    <a:t>    </a:t>
                  </a:r>
                  <a:r>
                    <a:rPr lang="zh-CN" altLang="en-US" sz="2400" dirty="0">
                      <a:ea typeface="楷体_GB2312" pitchFamily="49" charset="-122"/>
                    </a:rPr>
                    <a:t> </a:t>
                  </a:r>
                  <a:r>
                    <a:rPr lang="en-US" sz="2400" dirty="0">
                      <a:ea typeface="楷体_GB2312" pitchFamily="49" charset="-122"/>
                    </a:rPr>
                    <a:t>c    …  c</a:t>
                  </a:r>
                  <a:endParaRPr lang="en-US" sz="2400" baseline="-25000" dirty="0">
                    <a:ea typeface="楷体_GB2312" pitchFamily="49" charset="-122"/>
                  </a:endParaRPr>
                </a:p>
              </p:txBody>
            </p:sp>
            <p:sp>
              <p:nvSpPr>
                <p:cNvPr id="16" name="Rectangle 15"/>
                <p:cNvSpPr>
                  <a:spLocks noChangeArrowheads="1"/>
                </p:cNvSpPr>
                <p:nvPr/>
              </p:nvSpPr>
              <p:spPr bwMode="auto">
                <a:xfrm>
                  <a:off x="75" y="336"/>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ea typeface="楷体_GB2312" pitchFamily="49" charset="-122"/>
                    </a:rPr>
                    <a:t>a</a:t>
                  </a:r>
                  <a:r>
                    <a:rPr lang="en-US" sz="2400" baseline="-25000">
                      <a:ea typeface="楷体_GB2312" pitchFamily="49" charset="-122"/>
                    </a:rPr>
                    <a:t>21</a:t>
                  </a:r>
                  <a:r>
                    <a:rPr lang="en-US" sz="2400">
                      <a:ea typeface="楷体_GB2312" pitchFamily="49" charset="-122"/>
                    </a:rPr>
                    <a:t>    a</a:t>
                  </a:r>
                  <a:r>
                    <a:rPr lang="en-US" sz="2400" baseline="-25000">
                      <a:ea typeface="楷体_GB2312" pitchFamily="49" charset="-122"/>
                    </a:rPr>
                    <a:t>22</a:t>
                  </a:r>
                  <a:r>
                    <a:rPr lang="en-US" sz="2400">
                      <a:ea typeface="楷体_GB2312" pitchFamily="49" charset="-122"/>
                    </a:rPr>
                    <a:t>  …  c</a:t>
                  </a:r>
                  <a:endParaRPr lang="en-US" sz="2400" baseline="-25000">
                    <a:ea typeface="楷体_GB2312" pitchFamily="49" charset="-122"/>
                  </a:endParaRPr>
                </a:p>
              </p:txBody>
            </p:sp>
            <p:sp>
              <p:nvSpPr>
                <p:cNvPr id="17" name="Rectangle 16"/>
                <p:cNvSpPr>
                  <a:spLocks noChangeArrowheads="1"/>
                </p:cNvSpPr>
                <p:nvPr/>
              </p:nvSpPr>
              <p:spPr bwMode="auto">
                <a:xfrm>
                  <a:off x="75" y="895"/>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ea typeface="楷体_GB2312" pitchFamily="49" charset="-122"/>
                    </a:rPr>
                    <a:t>a</a:t>
                  </a:r>
                  <a:r>
                    <a:rPr lang="en-US" sz="2400" baseline="-25000">
                      <a:ea typeface="楷体_GB2312" pitchFamily="49" charset="-122"/>
                    </a:rPr>
                    <a:t>n1</a:t>
                  </a:r>
                  <a:r>
                    <a:rPr lang="en-US" sz="2400">
                      <a:ea typeface="楷体_GB2312" pitchFamily="49" charset="-122"/>
                    </a:rPr>
                    <a:t>    a</a:t>
                  </a:r>
                  <a:r>
                    <a:rPr lang="en-US" sz="2400" baseline="-25000">
                      <a:ea typeface="楷体_GB2312" pitchFamily="49" charset="-122"/>
                    </a:rPr>
                    <a:t>n2</a:t>
                  </a:r>
                  <a:r>
                    <a:rPr lang="en-US" sz="2400">
                      <a:ea typeface="楷体_GB2312" pitchFamily="49" charset="-122"/>
                    </a:rPr>
                    <a:t>  …  a</a:t>
                  </a:r>
                  <a:r>
                    <a:rPr lang="en-US" sz="2400" baseline="-25000">
                      <a:ea typeface="楷体_GB2312" pitchFamily="49" charset="-122"/>
                    </a:rPr>
                    <a:t>nn</a:t>
                  </a:r>
                </a:p>
              </p:txBody>
            </p:sp>
            <p:sp>
              <p:nvSpPr>
                <p:cNvPr id="18" name="Rectangle 17"/>
                <p:cNvSpPr>
                  <a:spLocks noChangeArrowheads="1"/>
                </p:cNvSpPr>
                <p:nvPr/>
              </p:nvSpPr>
              <p:spPr bwMode="auto">
                <a:xfrm>
                  <a:off x="75" y="624"/>
                  <a:ext cx="131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ea typeface="楷体_GB2312" pitchFamily="49" charset="-122"/>
                    </a:rPr>
                    <a:t> </a:t>
                  </a:r>
                  <a:r>
                    <a:rPr lang="en-US" sz="2400" dirty="0">
                      <a:ea typeface="楷体_GB2312" pitchFamily="49" charset="-122"/>
                    </a:rPr>
                    <a:t>…    …    …</a:t>
                  </a:r>
                </a:p>
              </p:txBody>
            </p:sp>
          </p:grpSp>
        </p:grpSp>
        <p:sp>
          <p:nvSpPr>
            <p:cNvPr id="8" name="Rectangle 18"/>
            <p:cNvSpPr>
              <a:spLocks noChangeArrowheads="1"/>
            </p:cNvSpPr>
            <p:nvPr/>
          </p:nvSpPr>
          <p:spPr bwMode="auto">
            <a:xfrm>
              <a:off x="840" y="1599"/>
              <a:ext cx="187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a:latin typeface="宋体" pitchFamily="2" charset="-122"/>
                </a:rPr>
                <a:t>三角矩阵</a:t>
              </a:r>
              <a:r>
                <a:rPr lang="zh-CN" altLang="en-US" sz="2000" b="1"/>
                <a:t>示例</a:t>
              </a:r>
            </a:p>
          </p:txBody>
        </p:sp>
        <p:sp>
          <p:nvSpPr>
            <p:cNvPr id="9" name="Rectangle 19"/>
            <p:cNvSpPr>
              <a:spLocks noChangeArrowheads="1"/>
            </p:cNvSpPr>
            <p:nvPr/>
          </p:nvSpPr>
          <p:spPr bwMode="auto">
            <a:xfrm>
              <a:off x="1872" y="1239"/>
              <a:ext cx="168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a:t>(b)</a:t>
              </a:r>
              <a:r>
                <a:rPr lang="en-US" sz="2000" b="1">
                  <a:latin typeface="Arial" pitchFamily="34" charset="0"/>
                </a:rPr>
                <a:t>   </a:t>
              </a:r>
              <a:r>
                <a:rPr lang="zh-CN" altLang="en-US" sz="2000" b="1">
                  <a:latin typeface="Arial" pitchFamily="34" charset="0"/>
                </a:rPr>
                <a:t>下</a:t>
              </a:r>
              <a:r>
                <a:rPr lang="zh-CN" altLang="en-US" sz="2000" b="1">
                  <a:latin typeface="宋体" pitchFamily="2" charset="-122"/>
                </a:rPr>
                <a:t>三角矩阵</a:t>
              </a:r>
              <a:r>
                <a:rPr lang="zh-CN" altLang="en-US" sz="2000" b="1"/>
                <a:t>示例</a:t>
              </a:r>
            </a:p>
          </p:txBody>
        </p:sp>
        <p:sp>
          <p:nvSpPr>
            <p:cNvPr id="10" name="Rectangle 20"/>
            <p:cNvSpPr>
              <a:spLocks noChangeArrowheads="1"/>
            </p:cNvSpPr>
            <p:nvPr/>
          </p:nvSpPr>
          <p:spPr bwMode="auto">
            <a:xfrm>
              <a:off x="0" y="1239"/>
              <a:ext cx="163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a:t>(a)</a:t>
              </a:r>
              <a:r>
                <a:rPr lang="en-US" sz="2000" b="1">
                  <a:latin typeface="Arial" pitchFamily="34" charset="0"/>
                </a:rPr>
                <a:t>   </a:t>
              </a:r>
              <a:r>
                <a:rPr lang="zh-CN" altLang="en-US" sz="2000" b="1">
                  <a:latin typeface="Arial" pitchFamily="34" charset="0"/>
                </a:rPr>
                <a:t>上</a:t>
              </a:r>
              <a:r>
                <a:rPr lang="zh-CN" altLang="en-US" sz="2000" b="1">
                  <a:latin typeface="宋体" pitchFamily="2" charset="-122"/>
                </a:rPr>
                <a:t>三角矩阵</a:t>
              </a:r>
              <a:r>
                <a:rPr lang="zh-CN" altLang="en-US" sz="2000" b="1"/>
                <a:t>示例</a:t>
              </a:r>
            </a:p>
          </p:txBody>
        </p:sp>
      </p:grpSp>
    </p:spTree>
    <p:extLst>
      <p:ext uri="{BB962C8B-B14F-4D97-AF65-F5344CB8AC3E}">
        <p14:creationId xmlns:p14="http://schemas.microsoft.com/office/powerpoint/2010/main" val="105073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三角矩阵</a:t>
            </a:r>
            <a:endParaRPr kumimoji="1" lang="zh-CN" altLang="en-US" dirty="0"/>
          </a:p>
        </p:txBody>
      </p:sp>
      <p:sp>
        <p:nvSpPr>
          <p:cNvPr id="3" name="内容占位符 2"/>
          <p:cNvSpPr>
            <a:spLocks noGrp="1"/>
          </p:cNvSpPr>
          <p:nvPr>
            <p:ph idx="1"/>
          </p:nvPr>
        </p:nvSpPr>
        <p:spPr>
          <a:xfrm>
            <a:off x="432000" y="818700"/>
            <a:ext cx="8280000" cy="5221740"/>
          </a:xfrm>
        </p:spPr>
        <p:txBody>
          <a:bodyPr>
            <a:normAutofit/>
          </a:bodyPr>
          <a:lstStyle/>
          <a:p>
            <a:pPr fontAlgn="base">
              <a:lnSpc>
                <a:spcPct val="150000"/>
              </a:lnSpc>
              <a:spcBef>
                <a:spcPts val="1176"/>
              </a:spcBef>
              <a:spcAft>
                <a:spcPct val="0"/>
              </a:spcAft>
              <a:buSzPct val="80000"/>
            </a:pPr>
            <a:r>
              <a:rPr lang="zh-CN" altLang="en-US" sz="2000" dirty="0">
                <a:latin typeface="Times New Roman" charset="0"/>
                <a:ea typeface="Times New Roman" charset="0"/>
                <a:cs typeface="Times New Roman" charset="0"/>
              </a:rPr>
              <a:t>三角矩阵中的重复元素</a:t>
            </a:r>
            <a:r>
              <a:rPr lang="en-US" altLang="zh-CN" sz="2000" dirty="0">
                <a:latin typeface="Times New Roman" charset="0"/>
                <a:ea typeface="Times New Roman" charset="0"/>
                <a:cs typeface="Times New Roman" charset="0"/>
              </a:rPr>
              <a:t>c</a:t>
            </a:r>
            <a:r>
              <a:rPr lang="zh-CN" altLang="en-US" sz="2000" dirty="0">
                <a:latin typeface="Times New Roman" charset="0"/>
                <a:ea typeface="Times New Roman" charset="0"/>
                <a:cs typeface="Times New Roman" charset="0"/>
              </a:rPr>
              <a:t>可共享一个存储空间，其余的元素正好有</a:t>
            </a:r>
            <a:r>
              <a:rPr lang="en-US" altLang="zh-CN" sz="2000" dirty="0">
                <a:latin typeface="Times New Roman" charset="0"/>
                <a:ea typeface="Times New Roman" charset="0"/>
                <a:cs typeface="Times New Roman" charset="0"/>
              </a:rPr>
              <a:t>n(n+1)/2</a:t>
            </a:r>
            <a:r>
              <a:rPr lang="zh-CN" altLang="en-US" sz="2000" dirty="0">
                <a:latin typeface="Times New Roman" charset="0"/>
                <a:ea typeface="Times New Roman" charset="0"/>
                <a:cs typeface="Times New Roman" charset="0"/>
              </a:rPr>
              <a:t>个，因此，三角矩阵可压缩存储到向量</a:t>
            </a:r>
            <a:r>
              <a:rPr lang="en-US" altLang="zh-CN" sz="2000" dirty="0" err="1">
                <a:latin typeface="Times New Roman" charset="0"/>
                <a:ea typeface="Times New Roman" charset="0"/>
                <a:cs typeface="Times New Roman" charset="0"/>
              </a:rPr>
              <a:t>sa</a:t>
            </a:r>
            <a:r>
              <a:rPr lang="en-US" altLang="zh-CN" sz="2000" dirty="0">
                <a:latin typeface="Times New Roman" charset="0"/>
                <a:ea typeface="Times New Roman" charset="0"/>
                <a:cs typeface="Times New Roman" charset="0"/>
              </a:rPr>
              <a:t>[0…n(n+1)/2]</a:t>
            </a:r>
            <a:r>
              <a:rPr lang="zh-CN" altLang="en-US" sz="2000" dirty="0">
                <a:latin typeface="Times New Roman" charset="0"/>
                <a:ea typeface="Times New Roman" charset="0"/>
                <a:cs typeface="Times New Roman" charset="0"/>
              </a:rPr>
              <a:t>中，其中</a:t>
            </a:r>
            <a:r>
              <a:rPr lang="en-US" altLang="zh-CN" sz="2000" dirty="0">
                <a:latin typeface="Times New Roman" charset="0"/>
                <a:ea typeface="Times New Roman" charset="0"/>
                <a:cs typeface="Times New Roman" charset="0"/>
              </a:rPr>
              <a:t>c</a:t>
            </a:r>
            <a:r>
              <a:rPr lang="zh-CN" altLang="en-US" sz="2000" dirty="0">
                <a:latin typeface="Times New Roman" charset="0"/>
                <a:ea typeface="Times New Roman" charset="0"/>
                <a:cs typeface="Times New Roman" charset="0"/>
              </a:rPr>
              <a:t>存放在向量的最后一个分量中，即：</a:t>
            </a:r>
            <a:r>
              <a:rPr lang="en-US" altLang="zh-CN" sz="2000" dirty="0">
                <a:latin typeface="Times New Roman" charset="0"/>
                <a:ea typeface="Times New Roman" charset="0"/>
                <a:cs typeface="Times New Roman" charset="0"/>
              </a:rPr>
              <a:t> n(n+1)/2 </a:t>
            </a:r>
            <a:r>
              <a:rPr lang="zh-CN" altLang="en-US" sz="2000" dirty="0">
                <a:latin typeface="Times New Roman" charset="0"/>
                <a:ea typeface="Times New Roman" charset="0"/>
                <a:cs typeface="Times New Roman" charset="0"/>
              </a:rPr>
              <a:t>处，向量存储下三角的元素位置是：</a:t>
            </a:r>
            <a:r>
              <a:rPr lang="en-US" altLang="zh-CN" sz="2000" dirty="0">
                <a:latin typeface="Times New Roman" charset="0"/>
                <a:ea typeface="Times New Roman" charset="0"/>
                <a:cs typeface="Times New Roman" charset="0"/>
              </a:rPr>
              <a:t> 0..(n(n+1)/2 -1)</a:t>
            </a:r>
            <a:r>
              <a:rPr lang="zh-CN" altLang="en-US" sz="2000" dirty="0">
                <a:latin typeface="Times New Roman" charset="0"/>
                <a:ea typeface="Times New Roman" charset="0"/>
                <a:cs typeface="Times New Roman" charset="0"/>
              </a:rPr>
              <a:t>。总共用掉存储空间</a:t>
            </a:r>
            <a:r>
              <a:rPr lang="en-US" altLang="zh-CN" sz="2000" dirty="0">
                <a:latin typeface="Times New Roman" charset="0"/>
                <a:ea typeface="Times New Roman" charset="0"/>
                <a:cs typeface="Times New Roman" charset="0"/>
              </a:rPr>
              <a:t>: (n(n+1)/2 +1)</a:t>
            </a:r>
            <a:endParaRPr lang="zh-CN" altLang="en-US" sz="2000" dirty="0">
              <a:latin typeface="Times New Roman" charset="0"/>
              <a:ea typeface="Times New Roman" charset="0"/>
              <a:cs typeface="Times New Roman" charset="0"/>
            </a:endParaRPr>
          </a:p>
          <a:p>
            <a:pPr fontAlgn="base">
              <a:lnSpc>
                <a:spcPct val="150000"/>
              </a:lnSpc>
              <a:spcBef>
                <a:spcPts val="1176"/>
              </a:spcBef>
              <a:spcAft>
                <a:spcPct val="0"/>
              </a:spcAft>
              <a:buSzPct val="80000"/>
            </a:pPr>
            <a:r>
              <a:rPr lang="zh-CN" altLang="en-US" sz="2000" dirty="0">
                <a:latin typeface="Times New Roman" charset="0"/>
                <a:ea typeface="Times New Roman" charset="0"/>
                <a:cs typeface="Times New Roman" charset="0"/>
              </a:rPr>
              <a:t>下三角矩阵元素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保存在向量</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中时的下标值</a:t>
            </a: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与</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i,j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之间的对应关系是：</a:t>
            </a:r>
          </a:p>
          <a:p>
            <a:pPr fontAlgn="base">
              <a:lnSpc>
                <a:spcPct val="150000"/>
              </a:lnSpc>
              <a:spcBef>
                <a:spcPts val="1176"/>
              </a:spcBef>
              <a:spcAft>
                <a:spcPct val="0"/>
              </a:spcAft>
              <a:buSzPct val="80000"/>
            </a:pPr>
            <a:endParaRPr kumimoji="1" lang="zh-CN" altLang="en-US" sz="2000" dirty="0">
              <a:latin typeface="Times New Roman" charset="0"/>
              <a:ea typeface="Times New Roman" charset="0"/>
              <a:cs typeface="Times New Roman" charset="0"/>
            </a:endParaRPr>
          </a:p>
          <a:p>
            <a:pPr fontAlgn="base">
              <a:lnSpc>
                <a:spcPct val="150000"/>
              </a:lnSpc>
              <a:spcBef>
                <a:spcPts val="1176"/>
              </a:spcBef>
              <a:spcAft>
                <a:spcPct val="0"/>
              </a:spcAft>
              <a:buSzPct val="80000"/>
            </a:pPr>
            <a:endParaRPr kumimoji="1" lang="zh-CN" altLang="en-US" sz="1200" dirty="0">
              <a:latin typeface="Times New Roman" charset="0"/>
              <a:ea typeface="Times New Roman" charset="0"/>
              <a:cs typeface="Times New Roman" charset="0"/>
            </a:endParaRPr>
          </a:p>
          <a:p>
            <a:pPr fontAlgn="base">
              <a:lnSpc>
                <a:spcPct val="150000"/>
              </a:lnSpc>
              <a:spcBef>
                <a:spcPts val="1176"/>
              </a:spcBef>
              <a:spcAft>
                <a:spcPct val="0"/>
              </a:spcAft>
              <a:buSzPct val="80000"/>
            </a:pPr>
            <a:r>
              <a:rPr lang="zh-CN" altLang="en-US" sz="2000">
                <a:latin typeface="Times New Roman" charset="0"/>
                <a:ea typeface="Times New Roman" charset="0"/>
                <a:cs typeface="Times New Roman" charset="0"/>
              </a:rPr>
              <a:t>上三</a:t>
            </a:r>
            <a:r>
              <a:rPr lang="zh-CN" altLang="en-US" sz="2000" dirty="0">
                <a:latin typeface="Times New Roman" charset="0"/>
                <a:ea typeface="Times New Roman" charset="0"/>
                <a:cs typeface="Times New Roman" charset="0"/>
              </a:rPr>
              <a:t>角矩阵元素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dirty="0">
                <a:latin typeface="Times New Roman" charset="0"/>
                <a:ea typeface="Times New Roman" charset="0"/>
                <a:cs typeface="Times New Roman" charset="0"/>
              </a:rPr>
              <a:t>保存在向量</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中时的下标值</a:t>
            </a: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与</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i,j</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之间的对应关系是：</a:t>
            </a:r>
          </a:p>
          <a:p>
            <a:pPr fontAlgn="base">
              <a:lnSpc>
                <a:spcPct val="150000"/>
              </a:lnSpc>
              <a:spcBef>
                <a:spcPts val="1176"/>
              </a:spcBef>
              <a:spcAft>
                <a:spcPct val="0"/>
              </a:spcAft>
              <a:buClr>
                <a:srgbClr val="3366FF"/>
              </a:buClr>
              <a:buSzPct val="80000"/>
            </a:pPr>
            <a:endParaRPr kumimoji="1" lang="zh-CN" altLang="en-US" sz="2000" dirty="0">
              <a:latin typeface="Times New Roman" charset="0"/>
              <a:ea typeface="Times New Roman" charset="0"/>
              <a:cs typeface="Times New Roman"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3"/>
          <p:cNvGrpSpPr>
            <a:grpSpLocks/>
          </p:cNvGrpSpPr>
          <p:nvPr/>
        </p:nvGrpSpPr>
        <p:grpSpPr bwMode="auto">
          <a:xfrm>
            <a:off x="1634576" y="3327385"/>
            <a:ext cx="5975350" cy="1219200"/>
            <a:chOff x="0" y="0"/>
            <a:chExt cx="3764" cy="768"/>
          </a:xfrm>
        </p:grpSpPr>
        <p:sp>
          <p:nvSpPr>
            <p:cNvPr id="7" name="Rectangle 4"/>
            <p:cNvSpPr>
              <a:spLocks noChangeArrowheads="1"/>
            </p:cNvSpPr>
            <p:nvPr/>
          </p:nvSpPr>
          <p:spPr bwMode="auto">
            <a:xfrm>
              <a:off x="507" y="0"/>
              <a:ext cx="238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err="1">
                  <a:latin typeface="Times New Roman" charset="0"/>
                  <a:ea typeface="Times New Roman" charset="0"/>
                  <a:cs typeface="Times New Roman" charset="0"/>
                </a:rPr>
                <a:t>i</a:t>
              </a:r>
              <a:r>
                <a:rPr lang="en-US" sz="2000" dirty="0">
                  <a:latin typeface="Times New Roman" charset="0"/>
                  <a:ea typeface="Times New Roman" charset="0"/>
                  <a:cs typeface="Times New Roman" charset="0"/>
                  <a:sym typeface="Symbol" pitchFamily="18" charset="2"/>
                </a:rPr>
                <a:t>(</a:t>
              </a:r>
              <a:r>
                <a:rPr lang="en-US" sz="2000" dirty="0">
                  <a:latin typeface="Times New Roman" charset="0"/>
                  <a:ea typeface="Times New Roman" charset="0"/>
                  <a:cs typeface="Times New Roman" charset="0"/>
                </a:rPr>
                <a:t>i-1)/2+j-1       </a:t>
              </a:r>
              <a:r>
                <a:rPr lang="zh-CN" altLang="en-US" sz="2000" dirty="0">
                  <a:latin typeface="Times New Roman" charset="0"/>
                  <a:ea typeface="Times New Roman" charset="0"/>
                  <a:cs typeface="Times New Roman" charset="0"/>
                </a:rPr>
                <a:t>当</a:t>
              </a:r>
              <a:r>
                <a:rPr lang="en-US" sz="2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时</a:t>
              </a:r>
            </a:p>
          </p:txBody>
        </p:sp>
        <p:sp>
          <p:nvSpPr>
            <p:cNvPr id="8" name="Rectangle 5"/>
            <p:cNvSpPr>
              <a:spLocks noChangeArrowheads="1"/>
            </p:cNvSpPr>
            <p:nvPr/>
          </p:nvSpPr>
          <p:spPr bwMode="auto">
            <a:xfrm>
              <a:off x="507" y="451"/>
              <a:ext cx="238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latin typeface="Times New Roman" charset="0"/>
                  <a:ea typeface="Times New Roman" charset="0"/>
                  <a:cs typeface="Times New Roman" charset="0"/>
                </a:rPr>
                <a:t>n</a:t>
              </a:r>
              <a:r>
                <a:rPr lang="en-US" sz="2000" dirty="0">
                  <a:latin typeface="Times New Roman" charset="0"/>
                  <a:ea typeface="Times New Roman" charset="0"/>
                  <a:cs typeface="Times New Roman" charset="0"/>
                  <a:sym typeface="Symbol" pitchFamily="18" charset="2"/>
                </a:rPr>
                <a:t>(</a:t>
              </a:r>
              <a:r>
                <a:rPr lang="en-US" sz="2000" dirty="0">
                  <a:latin typeface="Times New Roman" charset="0"/>
                  <a:ea typeface="Times New Roman" charset="0"/>
                  <a:cs typeface="Times New Roman" charset="0"/>
                </a:rPr>
                <a:t>n+1)/2           </a:t>
              </a:r>
              <a:r>
                <a:rPr lang="zh-CN" altLang="en-US" sz="2000" dirty="0">
                  <a:latin typeface="Times New Roman" charset="0"/>
                  <a:ea typeface="Times New Roman" charset="0"/>
                  <a:cs typeface="Times New Roman" charset="0"/>
                </a:rPr>
                <a:t>当</a:t>
              </a:r>
              <a:r>
                <a:rPr lang="en-US" sz="2000" dirty="0" err="1">
                  <a:latin typeface="Times New Roman" charset="0"/>
                  <a:ea typeface="Times New Roman" charset="0"/>
                  <a:cs typeface="Times New Roman" charset="0"/>
                </a:rPr>
                <a:t>i</a:t>
              </a:r>
              <a:r>
                <a:rPr lang="en-US" sz="2000" dirty="0">
                  <a:latin typeface="Times New Roman" charset="0"/>
                  <a:ea typeface="Times New Roman" charset="0"/>
                  <a:cs typeface="Times New Roman" charset="0"/>
                </a:rPr>
                <a:t>&lt;j</a:t>
              </a:r>
              <a:r>
                <a:rPr lang="zh-CN" altLang="en-US" sz="2000" dirty="0">
                  <a:latin typeface="Times New Roman" charset="0"/>
                  <a:ea typeface="Times New Roman" charset="0"/>
                  <a:cs typeface="Times New Roman" charset="0"/>
                </a:rPr>
                <a:t>时</a:t>
              </a:r>
            </a:p>
          </p:txBody>
        </p:sp>
        <p:sp>
          <p:nvSpPr>
            <p:cNvPr id="9" name="AutoShape 6"/>
            <p:cNvSpPr>
              <a:spLocks/>
            </p:cNvSpPr>
            <p:nvPr/>
          </p:nvSpPr>
          <p:spPr bwMode="auto">
            <a:xfrm>
              <a:off x="411" y="144"/>
              <a:ext cx="68" cy="453"/>
            </a:xfrm>
            <a:prstGeom prst="leftBrace">
              <a:avLst>
                <a:gd name="adj1" fmla="val 55515"/>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a:latin typeface="Times New Roman" charset="0"/>
                <a:ea typeface="Times New Roman" charset="0"/>
                <a:cs typeface="Times New Roman" charset="0"/>
              </a:endParaRPr>
            </a:p>
          </p:txBody>
        </p:sp>
        <p:sp>
          <p:nvSpPr>
            <p:cNvPr id="10" name="Rectangle 7"/>
            <p:cNvSpPr>
              <a:spLocks noChangeArrowheads="1"/>
            </p:cNvSpPr>
            <p:nvPr/>
          </p:nvSpPr>
          <p:spPr bwMode="auto">
            <a:xfrm>
              <a:off x="0" y="219"/>
              <a:ext cx="3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latin typeface="Times New Roman" charset="0"/>
                  <a:ea typeface="Times New Roman" charset="0"/>
                  <a:cs typeface="Times New Roman" charset="0"/>
                </a:rPr>
                <a:t>K =</a:t>
              </a:r>
            </a:p>
          </p:txBody>
        </p:sp>
        <p:sp>
          <p:nvSpPr>
            <p:cNvPr id="11" name="Rectangle 8"/>
            <p:cNvSpPr>
              <a:spLocks noChangeArrowheads="1"/>
            </p:cNvSpPr>
            <p:nvPr/>
          </p:nvSpPr>
          <p:spPr bwMode="auto">
            <a:xfrm>
              <a:off x="3051" y="144"/>
              <a:ext cx="713"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dirty="0">
                  <a:latin typeface="Times New Roman" charset="0"/>
                  <a:ea typeface="Times New Roman" charset="0"/>
                  <a:cs typeface="Times New Roman" charset="0"/>
                </a:rPr>
                <a:t>1≦i, j≦ n</a:t>
              </a:r>
              <a:endParaRPr lang="en-US" sz="2400" dirty="0">
                <a:latin typeface="Times New Roman" charset="0"/>
                <a:ea typeface="Times New Roman" charset="0"/>
                <a:cs typeface="Times New Roman" charset="0"/>
              </a:endParaRPr>
            </a:p>
          </p:txBody>
        </p:sp>
      </p:grpSp>
      <p:grpSp>
        <p:nvGrpSpPr>
          <p:cNvPr id="12" name="Group 9"/>
          <p:cNvGrpSpPr>
            <a:grpSpLocks/>
          </p:cNvGrpSpPr>
          <p:nvPr/>
        </p:nvGrpSpPr>
        <p:grpSpPr bwMode="auto">
          <a:xfrm>
            <a:off x="1595235" y="4759310"/>
            <a:ext cx="6005513" cy="1219200"/>
            <a:chOff x="0" y="0"/>
            <a:chExt cx="3783" cy="768"/>
          </a:xfrm>
        </p:grpSpPr>
        <p:sp>
          <p:nvSpPr>
            <p:cNvPr id="13" name="Rectangle 10"/>
            <p:cNvSpPr>
              <a:spLocks noChangeArrowheads="1"/>
            </p:cNvSpPr>
            <p:nvPr/>
          </p:nvSpPr>
          <p:spPr bwMode="auto">
            <a:xfrm>
              <a:off x="518" y="0"/>
              <a:ext cx="245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err="1">
                  <a:latin typeface="Times New Roman" charset="0"/>
                  <a:ea typeface="Times New Roman" charset="0"/>
                  <a:cs typeface="Times New Roman" charset="0"/>
                </a:rPr>
                <a:t>i</a:t>
              </a:r>
              <a:r>
                <a:rPr lang="en-US" sz="2000" dirty="0">
                  <a:latin typeface="Times New Roman" charset="0"/>
                  <a:ea typeface="Times New Roman" charset="0"/>
                  <a:cs typeface="Times New Roman" charset="0"/>
                  <a:sym typeface="Symbol" pitchFamily="18" charset="2"/>
                </a:rPr>
                <a:t>(</a:t>
              </a:r>
              <a:r>
                <a:rPr lang="en-US" sz="2000" dirty="0">
                  <a:latin typeface="Times New Roman" charset="0"/>
                  <a:ea typeface="Times New Roman" charset="0"/>
                  <a:cs typeface="Times New Roman" charset="0"/>
                </a:rPr>
                <a:t>i-1)/2+j-1        </a:t>
              </a:r>
              <a:r>
                <a:rPr lang="zh-CN" altLang="en-US" sz="2000" dirty="0">
                  <a:latin typeface="Times New Roman" charset="0"/>
                  <a:ea typeface="Times New Roman" charset="0"/>
                  <a:cs typeface="Times New Roman" charset="0"/>
                </a:rPr>
                <a:t>当</a:t>
              </a:r>
              <a:r>
                <a:rPr lang="en-US" sz="2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时</a:t>
              </a:r>
            </a:p>
          </p:txBody>
        </p:sp>
        <p:sp>
          <p:nvSpPr>
            <p:cNvPr id="14" name="Rectangle 11"/>
            <p:cNvSpPr>
              <a:spLocks noChangeArrowheads="1"/>
            </p:cNvSpPr>
            <p:nvPr/>
          </p:nvSpPr>
          <p:spPr bwMode="auto">
            <a:xfrm>
              <a:off x="518" y="451"/>
              <a:ext cx="238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latin typeface="Times New Roman" charset="0"/>
                  <a:ea typeface="Times New Roman" charset="0"/>
                  <a:cs typeface="Times New Roman" charset="0"/>
                </a:rPr>
                <a:t>n</a:t>
              </a:r>
              <a:r>
                <a:rPr lang="en-US" sz="2000" dirty="0">
                  <a:latin typeface="Times New Roman" charset="0"/>
                  <a:ea typeface="Times New Roman" charset="0"/>
                  <a:cs typeface="Times New Roman" charset="0"/>
                  <a:sym typeface="Symbol" pitchFamily="18" charset="2"/>
                </a:rPr>
                <a:t>(</a:t>
              </a:r>
              <a:r>
                <a:rPr lang="en-US" sz="2000" dirty="0">
                  <a:latin typeface="Times New Roman" charset="0"/>
                  <a:ea typeface="Times New Roman" charset="0"/>
                  <a:cs typeface="Times New Roman" charset="0"/>
                </a:rPr>
                <a:t>n+1)/2           </a:t>
              </a:r>
              <a:r>
                <a:rPr lang="zh-CN" altLang="en-US" sz="2000" dirty="0">
                  <a:latin typeface="Times New Roman" charset="0"/>
                  <a:ea typeface="Times New Roman" charset="0"/>
                  <a:cs typeface="Times New Roman" charset="0"/>
                </a:rPr>
                <a:t> 当</a:t>
              </a:r>
              <a:r>
                <a:rPr lang="en-US" sz="2000" dirty="0" err="1">
                  <a:latin typeface="Times New Roman" charset="0"/>
                  <a:ea typeface="Times New Roman" charset="0"/>
                  <a:cs typeface="Times New Roman" charset="0"/>
                </a:rPr>
                <a:t>i</a:t>
              </a:r>
              <a:r>
                <a:rPr lang="en-US" sz="2000" dirty="0">
                  <a:latin typeface="Times New Roman" charset="0"/>
                  <a:ea typeface="Times New Roman" charset="0"/>
                  <a:cs typeface="Times New Roman" charset="0"/>
                </a:rPr>
                <a:t>&gt;j</a:t>
              </a:r>
              <a:r>
                <a:rPr lang="zh-CN" altLang="en-US" sz="2000" dirty="0">
                  <a:latin typeface="Times New Roman" charset="0"/>
                  <a:ea typeface="Times New Roman" charset="0"/>
                  <a:cs typeface="Times New Roman" charset="0"/>
                </a:rPr>
                <a:t>时</a:t>
              </a:r>
            </a:p>
          </p:txBody>
        </p:sp>
        <p:sp>
          <p:nvSpPr>
            <p:cNvPr id="15" name="AutoShape 12"/>
            <p:cNvSpPr>
              <a:spLocks/>
            </p:cNvSpPr>
            <p:nvPr/>
          </p:nvSpPr>
          <p:spPr bwMode="auto">
            <a:xfrm>
              <a:off x="422" y="144"/>
              <a:ext cx="68" cy="453"/>
            </a:xfrm>
            <a:prstGeom prst="leftBrace">
              <a:avLst>
                <a:gd name="adj1" fmla="val 55515"/>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000">
                <a:latin typeface="Times New Roman" charset="0"/>
                <a:ea typeface="Times New Roman" charset="0"/>
                <a:cs typeface="Times New Roman" charset="0"/>
              </a:endParaRPr>
            </a:p>
          </p:txBody>
        </p:sp>
        <p:sp>
          <p:nvSpPr>
            <p:cNvPr id="16" name="Rectangle 13"/>
            <p:cNvSpPr>
              <a:spLocks noChangeArrowheads="1"/>
            </p:cNvSpPr>
            <p:nvPr/>
          </p:nvSpPr>
          <p:spPr bwMode="auto">
            <a:xfrm>
              <a:off x="0" y="219"/>
              <a:ext cx="3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latin typeface="Times New Roman" charset="0"/>
                  <a:ea typeface="Times New Roman" charset="0"/>
                  <a:cs typeface="Times New Roman" charset="0"/>
                </a:rPr>
                <a:t>K =</a:t>
              </a:r>
            </a:p>
          </p:txBody>
        </p:sp>
        <p:sp>
          <p:nvSpPr>
            <p:cNvPr id="17" name="Rectangle 14"/>
            <p:cNvSpPr>
              <a:spLocks noChangeArrowheads="1"/>
            </p:cNvSpPr>
            <p:nvPr/>
          </p:nvSpPr>
          <p:spPr bwMode="auto">
            <a:xfrm>
              <a:off x="3062" y="189"/>
              <a:ext cx="721"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dirty="0">
                  <a:latin typeface="Times New Roman" charset="0"/>
                  <a:ea typeface="Times New Roman" charset="0"/>
                  <a:cs typeface="Times New Roman" charset="0"/>
                </a:rPr>
                <a:t>1≦i, </a:t>
              </a:r>
              <a:r>
                <a:rPr lang="en-US" sz="2000" dirty="0" err="1">
                  <a:latin typeface="Times New Roman" charset="0"/>
                  <a:ea typeface="Times New Roman" charset="0"/>
                  <a:cs typeface="Times New Roman" charset="0"/>
                </a:rPr>
                <a:t>j≦n</a:t>
              </a:r>
              <a:endParaRPr lang="en-US" sz="2000"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159737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对角矩阵</a:t>
            </a:r>
            <a:endParaRPr kumimoji="1" lang="zh-CN" altLang="en-US" dirty="0"/>
          </a:p>
        </p:txBody>
      </p:sp>
      <p:sp>
        <p:nvSpPr>
          <p:cNvPr id="3" name="内容占位符 2"/>
          <p:cNvSpPr>
            <a:spLocks noGrp="1"/>
          </p:cNvSpPr>
          <p:nvPr>
            <p:ph idx="1"/>
          </p:nvPr>
        </p:nvSpPr>
        <p:spPr/>
        <p:txBody>
          <a:bodyPr>
            <a:normAutofit/>
          </a:bodyPr>
          <a:lstStyle/>
          <a:p>
            <a:pPr marL="12700" indent="-12700" fontAlgn="base">
              <a:lnSpc>
                <a:spcPct val="150000"/>
              </a:lnSpc>
              <a:spcBef>
                <a:spcPts val="600"/>
              </a:spcBef>
              <a:spcAft>
                <a:spcPct val="0"/>
              </a:spcAft>
              <a:buClr>
                <a:srgbClr val="3366FF"/>
              </a:buClr>
              <a:buSzPct val="80000"/>
              <a:buFont typeface="Wingdings" pitchFamily="2" charset="2"/>
              <a:buNone/>
            </a:pPr>
            <a:r>
              <a:rPr lang="zh-CN" altLang="en-US" sz="2000" dirty="0">
                <a:latin typeface="宋体" pitchFamily="2" charset="-122"/>
              </a:rPr>
              <a:t>矩阵中，除了主对角线和主对角线上或下方若干条对角线上的元素之外，其余元素皆为零。即所有的非零元素集中在以主对角线为了中心的带状区域中，如图所示。</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2"/>
          <p:cNvGrpSpPr>
            <a:grpSpLocks/>
          </p:cNvGrpSpPr>
          <p:nvPr/>
        </p:nvGrpSpPr>
        <p:grpSpPr bwMode="auto">
          <a:xfrm>
            <a:off x="2089150" y="2633569"/>
            <a:ext cx="4965700" cy="3413125"/>
            <a:chOff x="0" y="0"/>
            <a:chExt cx="3128" cy="2150"/>
          </a:xfrm>
        </p:grpSpPr>
        <p:grpSp>
          <p:nvGrpSpPr>
            <p:cNvPr id="7" name="Group 3"/>
            <p:cNvGrpSpPr>
              <a:grpSpLocks/>
            </p:cNvGrpSpPr>
            <p:nvPr/>
          </p:nvGrpSpPr>
          <p:grpSpPr bwMode="auto">
            <a:xfrm>
              <a:off x="0" y="0"/>
              <a:ext cx="3128" cy="1814"/>
              <a:chOff x="0" y="0"/>
              <a:chExt cx="3147" cy="1840"/>
            </a:xfrm>
          </p:grpSpPr>
          <p:sp>
            <p:nvSpPr>
              <p:cNvPr id="9" name="AutoShape 4"/>
              <p:cNvSpPr>
                <a:spLocks/>
              </p:cNvSpPr>
              <p:nvPr/>
            </p:nvSpPr>
            <p:spPr bwMode="auto">
              <a:xfrm>
                <a:off x="391" y="19"/>
                <a:ext cx="68" cy="1768"/>
              </a:xfrm>
              <a:prstGeom prst="leftBracket">
                <a:avLst>
                  <a:gd name="adj" fmla="val 216667"/>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0" name="AutoShape 5"/>
              <p:cNvSpPr>
                <a:spLocks/>
              </p:cNvSpPr>
              <p:nvPr/>
            </p:nvSpPr>
            <p:spPr bwMode="auto">
              <a:xfrm>
                <a:off x="3079" y="72"/>
                <a:ext cx="68" cy="1768"/>
              </a:xfrm>
              <a:prstGeom prst="rightBracket">
                <a:avLst>
                  <a:gd name="adj" fmla="val 216667"/>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1" name="Rectangle 6"/>
              <p:cNvSpPr>
                <a:spLocks noChangeArrowheads="1"/>
              </p:cNvSpPr>
              <p:nvPr/>
            </p:nvSpPr>
            <p:spPr bwMode="auto">
              <a:xfrm>
                <a:off x="539" y="0"/>
                <a:ext cx="149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r>
                  <a:rPr lang="en-US" sz="2400" baseline="-25000"/>
                  <a:t>11</a:t>
                </a:r>
                <a:r>
                  <a:rPr lang="en-US" sz="2400"/>
                  <a:t>   a</a:t>
                </a:r>
                <a:r>
                  <a:rPr lang="en-US" sz="2400" baseline="-25000"/>
                  <a:t>12    </a:t>
                </a:r>
                <a:r>
                  <a:rPr lang="en-US" sz="2400"/>
                  <a:t>0  </a:t>
                </a:r>
                <a:r>
                  <a:rPr lang="en-US" sz="2400">
                    <a:ea typeface="楷体_GB2312" pitchFamily="49" charset="-122"/>
                  </a:rPr>
                  <a:t>…</a:t>
                </a:r>
                <a:r>
                  <a:rPr lang="en-US" sz="2000">
                    <a:ea typeface="楷体_GB2312" pitchFamily="49" charset="-122"/>
                  </a:rPr>
                  <a:t>.  </a:t>
                </a:r>
                <a:r>
                  <a:rPr lang="en-US" sz="2400"/>
                  <a:t>0</a:t>
                </a:r>
              </a:p>
            </p:txBody>
          </p:sp>
          <p:sp>
            <p:nvSpPr>
              <p:cNvPr id="12" name="Rectangle 7"/>
              <p:cNvSpPr>
                <a:spLocks noChangeArrowheads="1"/>
              </p:cNvSpPr>
              <p:nvPr/>
            </p:nvSpPr>
            <p:spPr bwMode="auto">
              <a:xfrm>
                <a:off x="555" y="294"/>
                <a:ext cx="167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r>
                  <a:rPr lang="en-US" sz="2400" baseline="-25000"/>
                  <a:t>21</a:t>
                </a:r>
                <a:r>
                  <a:rPr lang="en-US" sz="2400"/>
                  <a:t>   a</a:t>
                </a:r>
                <a:r>
                  <a:rPr lang="en-US" sz="2400" baseline="-25000"/>
                  <a:t>22   </a:t>
                </a:r>
                <a:r>
                  <a:rPr lang="en-US" sz="2400"/>
                  <a:t>a</a:t>
                </a:r>
                <a:r>
                  <a:rPr lang="en-US" sz="2400" baseline="-25000"/>
                  <a:t>23</a:t>
                </a:r>
                <a:r>
                  <a:rPr lang="en-US" sz="2400"/>
                  <a:t>    0 </a:t>
                </a:r>
                <a:r>
                  <a:rPr lang="en-US" sz="2400">
                    <a:ea typeface="楷体_GB2312" pitchFamily="49" charset="-122"/>
                  </a:rPr>
                  <a:t>…</a:t>
                </a:r>
                <a:r>
                  <a:rPr lang="en-US" sz="2000">
                    <a:ea typeface="楷体_GB2312" pitchFamily="49" charset="-122"/>
                  </a:rPr>
                  <a:t>.  </a:t>
                </a:r>
                <a:r>
                  <a:rPr lang="en-US" sz="2400"/>
                  <a:t>0</a:t>
                </a:r>
              </a:p>
            </p:txBody>
          </p:sp>
          <p:sp>
            <p:nvSpPr>
              <p:cNvPr id="13" name="Rectangle 8"/>
              <p:cNvSpPr>
                <a:spLocks noChangeArrowheads="1"/>
              </p:cNvSpPr>
              <p:nvPr/>
            </p:nvSpPr>
            <p:spPr bwMode="auto">
              <a:xfrm>
                <a:off x="555" y="585"/>
                <a:ext cx="208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0      a</a:t>
                </a:r>
                <a:r>
                  <a:rPr lang="en-US" sz="2400" baseline="-25000" dirty="0"/>
                  <a:t>32   </a:t>
                </a:r>
                <a:r>
                  <a:rPr lang="en-US" sz="2400" dirty="0"/>
                  <a:t>a</a:t>
                </a:r>
                <a:r>
                  <a:rPr lang="en-US" sz="2400" baseline="-25000" dirty="0"/>
                  <a:t>33</a:t>
                </a:r>
                <a:r>
                  <a:rPr lang="en-US" sz="2400" dirty="0"/>
                  <a:t>   a</a:t>
                </a:r>
                <a:r>
                  <a:rPr lang="en-US" sz="2400" baseline="-25000" dirty="0"/>
                  <a:t>34</a:t>
                </a:r>
                <a:r>
                  <a:rPr lang="en-US" sz="2400" dirty="0"/>
                  <a:t>   0 </a:t>
                </a:r>
                <a:r>
                  <a:rPr lang="en-US" sz="2400" dirty="0">
                    <a:ea typeface="楷体_GB2312" pitchFamily="49" charset="-122"/>
                  </a:rPr>
                  <a:t>…</a:t>
                </a:r>
                <a:r>
                  <a:rPr lang="en-US" sz="2000" dirty="0">
                    <a:ea typeface="楷体_GB2312" pitchFamily="49" charset="-122"/>
                  </a:rPr>
                  <a:t>.  </a:t>
                </a:r>
                <a:r>
                  <a:rPr lang="en-US" sz="2400" dirty="0"/>
                  <a:t>0</a:t>
                </a:r>
              </a:p>
            </p:txBody>
          </p:sp>
          <p:sp>
            <p:nvSpPr>
              <p:cNvPr id="14" name="Rectangle 9"/>
              <p:cNvSpPr>
                <a:spLocks noChangeArrowheads="1"/>
              </p:cNvSpPr>
              <p:nvPr/>
            </p:nvSpPr>
            <p:spPr bwMode="auto">
              <a:xfrm>
                <a:off x="555" y="876"/>
                <a:ext cx="167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ea typeface="楷体_GB2312" pitchFamily="49" charset="-122"/>
                  </a:rPr>
                  <a:t>   </a:t>
                </a:r>
                <a:r>
                  <a:rPr lang="en-US" sz="2400" dirty="0">
                    <a:ea typeface="楷体_GB2312" pitchFamily="49" charset="-122"/>
                  </a:rPr>
                  <a:t>…    …     …    …</a:t>
                </a:r>
                <a:r>
                  <a:rPr lang="en-US" sz="2000" dirty="0">
                    <a:ea typeface="楷体_GB2312" pitchFamily="49" charset="-122"/>
                  </a:rPr>
                  <a:t>.  </a:t>
                </a:r>
                <a:endParaRPr lang="en-US" sz="2400" dirty="0"/>
              </a:p>
            </p:txBody>
          </p:sp>
          <p:sp>
            <p:nvSpPr>
              <p:cNvPr id="15" name="Rectangle 10"/>
              <p:cNvSpPr>
                <a:spLocks noChangeArrowheads="1"/>
              </p:cNvSpPr>
              <p:nvPr/>
            </p:nvSpPr>
            <p:spPr bwMode="auto">
              <a:xfrm>
                <a:off x="555" y="1522"/>
                <a:ext cx="249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0   </a:t>
                </a:r>
                <a:r>
                  <a:rPr lang="en-US" sz="2400">
                    <a:ea typeface="楷体_GB2312" pitchFamily="49" charset="-122"/>
                  </a:rPr>
                  <a:t>…</a:t>
                </a:r>
                <a:r>
                  <a:rPr lang="en-US" sz="2000">
                    <a:ea typeface="楷体_GB2312" pitchFamily="49" charset="-122"/>
                  </a:rPr>
                  <a:t>.     </a:t>
                </a:r>
                <a:r>
                  <a:rPr lang="en-US" sz="2400"/>
                  <a:t>0     0         a</a:t>
                </a:r>
                <a:r>
                  <a:rPr lang="en-US" sz="2400" baseline="-25000"/>
                  <a:t>n n-1</a:t>
                </a:r>
                <a:r>
                  <a:rPr lang="en-US" sz="2400"/>
                  <a:t>    a</a:t>
                </a:r>
                <a:r>
                  <a:rPr lang="en-US" sz="2400" baseline="-25000"/>
                  <a:t>n n</a:t>
                </a:r>
                <a:endParaRPr lang="en-US" sz="2400"/>
              </a:p>
            </p:txBody>
          </p:sp>
          <p:sp>
            <p:nvSpPr>
              <p:cNvPr id="16" name="Rectangle 11"/>
              <p:cNvSpPr>
                <a:spLocks noChangeArrowheads="1"/>
              </p:cNvSpPr>
              <p:nvPr/>
            </p:nvSpPr>
            <p:spPr bwMode="auto">
              <a:xfrm>
                <a:off x="555" y="1198"/>
                <a:ext cx="249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0   </a:t>
                </a:r>
                <a:r>
                  <a:rPr lang="en-US" sz="2400" dirty="0">
                    <a:ea typeface="楷体_GB2312" pitchFamily="49" charset="-122"/>
                  </a:rPr>
                  <a:t>…</a:t>
                </a:r>
                <a:r>
                  <a:rPr lang="en-US" sz="2000" dirty="0">
                    <a:ea typeface="楷体_GB2312" pitchFamily="49" charset="-122"/>
                  </a:rPr>
                  <a:t>.     </a:t>
                </a:r>
                <a:r>
                  <a:rPr lang="en-US" sz="2400" dirty="0"/>
                  <a:t>0   a</a:t>
                </a:r>
                <a:r>
                  <a:rPr lang="en-US" sz="2400" baseline="-25000" dirty="0"/>
                  <a:t>n-1 n-2</a:t>
                </a:r>
                <a:r>
                  <a:rPr lang="en-US" sz="2400" dirty="0"/>
                  <a:t>   a</a:t>
                </a:r>
                <a:r>
                  <a:rPr lang="en-US" sz="2400" baseline="-25000" dirty="0"/>
                  <a:t>n-1 n-1</a:t>
                </a:r>
                <a:r>
                  <a:rPr lang="en-US" sz="2400" dirty="0"/>
                  <a:t>  a</a:t>
                </a:r>
                <a:r>
                  <a:rPr lang="en-US" sz="2400" baseline="-25000" dirty="0"/>
                  <a:t>n-1 n</a:t>
                </a:r>
                <a:endParaRPr lang="en-US" sz="2400" dirty="0"/>
              </a:p>
            </p:txBody>
          </p:sp>
          <p:sp>
            <p:nvSpPr>
              <p:cNvPr id="17" name="Rectangle 12"/>
              <p:cNvSpPr>
                <a:spLocks noChangeArrowheads="1"/>
              </p:cNvSpPr>
              <p:nvPr/>
            </p:nvSpPr>
            <p:spPr bwMode="auto">
              <a:xfrm>
                <a:off x="0" y="886"/>
                <a:ext cx="36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p>
            </p:txBody>
          </p:sp>
        </p:grpSp>
        <p:sp>
          <p:nvSpPr>
            <p:cNvPr id="8" name="Rectangle 13"/>
            <p:cNvSpPr>
              <a:spLocks noChangeArrowheads="1"/>
            </p:cNvSpPr>
            <p:nvPr/>
          </p:nvSpPr>
          <p:spPr bwMode="auto">
            <a:xfrm>
              <a:off x="768" y="1910"/>
              <a:ext cx="187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宋体" pitchFamily="2" charset="-122"/>
                </a:rPr>
                <a:t>三对角矩阵</a:t>
              </a:r>
              <a:r>
                <a:rPr lang="zh-CN" altLang="en-US" sz="2000" b="1" dirty="0"/>
                <a:t>示例</a:t>
              </a:r>
            </a:p>
          </p:txBody>
        </p:sp>
      </p:grpSp>
    </p:spTree>
    <p:extLst>
      <p:ext uri="{BB962C8B-B14F-4D97-AF65-F5344CB8AC3E}">
        <p14:creationId xmlns:p14="http://schemas.microsoft.com/office/powerpoint/2010/main" val="567870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对角矩阵</a:t>
            </a:r>
            <a:endParaRPr kumimoji="1" lang="zh-CN" altLang="en-US" dirty="0"/>
          </a:p>
        </p:txBody>
      </p:sp>
      <p:sp>
        <p:nvSpPr>
          <p:cNvPr id="3" name="内容占位符 2"/>
          <p:cNvSpPr>
            <a:spLocks noGrp="1"/>
          </p:cNvSpPr>
          <p:nvPr>
            <p:ph idx="1"/>
          </p:nvPr>
        </p:nvSpPr>
        <p:spPr>
          <a:xfrm>
            <a:off x="255494" y="4034118"/>
            <a:ext cx="8780930" cy="2006321"/>
          </a:xfrm>
        </p:spPr>
        <p:txBody>
          <a:bodyPr>
            <a:normAutofit/>
          </a:bodyPr>
          <a:lstStyle/>
          <a:p>
            <a:pPr>
              <a:lnSpc>
                <a:spcPct val="110000"/>
              </a:lnSpc>
            </a:pPr>
            <a:r>
              <a:rPr lang="zh-CN" altLang="en-US" sz="2000" dirty="0">
                <a:latin typeface="Times New Roman" charset="0"/>
                <a:ea typeface="Times New Roman" charset="0"/>
                <a:cs typeface="Times New Roman" charset="0"/>
              </a:rPr>
              <a:t>如上图三对角矩阵，非零元素仅出现在主对角</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i</a:t>
            </a:r>
            <a:r>
              <a:rPr lang="en-US" altLang="zh-CN" sz="2000" dirty="0">
                <a:latin typeface="Times New Roman" charset="0"/>
                <a:ea typeface="Times New Roman" charset="0"/>
                <a:cs typeface="Times New Roman" charset="0"/>
              </a:rPr>
              <a:t>,1≦i≦n)</a:t>
            </a:r>
            <a:r>
              <a:rPr lang="zh-CN" altLang="en-US" sz="2000" dirty="0">
                <a:latin typeface="Times New Roman" charset="0"/>
                <a:ea typeface="Times New Roman" charset="0"/>
                <a:cs typeface="Times New Roman" charset="0"/>
              </a:rPr>
              <a:t>上、主对角线上的那条对角线</a:t>
            </a:r>
            <a:r>
              <a:rPr lang="en-US" altLang="zh-CN" sz="2000" dirty="0">
                <a:latin typeface="Times New Roman" charset="0"/>
                <a:ea typeface="Times New Roman" charset="0"/>
                <a:cs typeface="Times New Roman" charset="0"/>
              </a:rPr>
              <a:t>(</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i+1</a:t>
            </a:r>
            <a:r>
              <a:rPr lang="en-US" altLang="zh-CN" sz="2000" dirty="0">
                <a:latin typeface="Times New Roman" charset="0"/>
                <a:ea typeface="Times New Roman" charset="0"/>
                <a:cs typeface="Times New Roman" charset="0"/>
              </a:rPr>
              <a:t>,1≦i≦n-1) </a:t>
            </a:r>
            <a:r>
              <a:rPr lang="zh-CN" altLang="en-US" sz="2000" dirty="0">
                <a:latin typeface="Times New Roman" charset="0"/>
                <a:ea typeface="Times New Roman" charset="0"/>
                <a:cs typeface="Times New Roman" charset="0"/>
              </a:rPr>
              <a:t>、主对角线下的那条对角线上</a:t>
            </a:r>
            <a:r>
              <a:rPr lang="en-US" altLang="zh-CN" sz="2000" dirty="0">
                <a:latin typeface="Times New Roman" charset="0"/>
                <a:ea typeface="Times New Roman" charset="0"/>
                <a:cs typeface="Times New Roman" charset="0"/>
              </a:rPr>
              <a:t>(a</a:t>
            </a:r>
            <a:r>
              <a:rPr lang="en-US" altLang="zh-CN" sz="2000" baseline="-18000" dirty="0">
                <a:latin typeface="Times New Roman" charset="0"/>
                <a:ea typeface="Times New Roman" charset="0"/>
                <a:cs typeface="Times New Roman" charset="0"/>
              </a:rPr>
              <a:t>i+1 i</a:t>
            </a:r>
            <a:r>
              <a:rPr lang="en-US" altLang="zh-CN" sz="2000" dirty="0">
                <a:latin typeface="Times New Roman" charset="0"/>
                <a:ea typeface="Times New Roman" charset="0"/>
                <a:cs typeface="Times New Roman" charset="0"/>
              </a:rPr>
              <a:t>,1≦i≦n-1)</a:t>
            </a:r>
            <a:r>
              <a:rPr lang="zh-CN" altLang="en-US" sz="2000" dirty="0">
                <a:latin typeface="Times New Roman" charset="0"/>
                <a:ea typeface="Times New Roman" charset="0"/>
                <a:cs typeface="Times New Roman" charset="0"/>
              </a:rPr>
              <a:t>。显然，当</a:t>
            </a:r>
            <a:r>
              <a:rPr lang="en-US" altLang="zh-CN" sz="2000" dirty="0">
                <a:latin typeface="Times New Roman" charset="0"/>
                <a:ea typeface="Times New Roman" charset="0"/>
                <a:cs typeface="Times New Roman" charset="0"/>
              </a:rPr>
              <a:t>| </a:t>
            </a:r>
            <a:r>
              <a:rPr lang="en-US" altLang="zh-CN" sz="2000" dirty="0" err="1">
                <a:latin typeface="Times New Roman" charset="0"/>
                <a:ea typeface="Times New Roman" charset="0"/>
                <a:cs typeface="Times New Roman" charset="0"/>
              </a:rPr>
              <a:t>i</a:t>
            </a:r>
            <a:r>
              <a:rPr lang="en-US" altLang="zh-CN" sz="2000" dirty="0">
                <a:latin typeface="Times New Roman" charset="0"/>
                <a:ea typeface="Times New Roman" charset="0"/>
                <a:cs typeface="Times New Roman" charset="0"/>
              </a:rPr>
              <a:t>-j |&gt;1</a:t>
            </a:r>
            <a:r>
              <a:rPr lang="zh-CN" altLang="en-US" sz="2000" dirty="0">
                <a:latin typeface="Times New Roman" charset="0"/>
                <a:ea typeface="Times New Roman" charset="0"/>
                <a:cs typeface="Times New Roman" charset="0"/>
              </a:rPr>
              <a:t>时，元素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ij</a:t>
            </a:r>
            <a:r>
              <a:rPr lang="en-US" altLang="zh-CN" sz="2000" dirty="0">
                <a:latin typeface="Times New Roman" charset="0"/>
                <a:ea typeface="Times New Roman" charset="0"/>
                <a:cs typeface="Times New Roman" charset="0"/>
              </a:rPr>
              <a:t>=0</a:t>
            </a:r>
            <a:r>
              <a:rPr lang="zh-CN" altLang="en-US" sz="2000" dirty="0">
                <a:latin typeface="Times New Roman" charset="0"/>
                <a:ea typeface="Times New Roman" charset="0"/>
                <a:cs typeface="Times New Roman" charset="0"/>
              </a:rPr>
              <a:t>。</a:t>
            </a:r>
          </a:p>
          <a:p>
            <a:pPr>
              <a:lnSpc>
                <a:spcPct val="110000"/>
              </a:lnSpc>
            </a:pPr>
            <a:r>
              <a:rPr lang="zh-CN" altLang="en-US" sz="2000" dirty="0">
                <a:latin typeface="Times New Roman" charset="0"/>
                <a:ea typeface="Times New Roman" charset="0"/>
                <a:cs typeface="Times New Roman" charset="0"/>
              </a:rPr>
              <a:t>由此可知，一个</a:t>
            </a:r>
            <a:r>
              <a:rPr lang="en-US" altLang="zh-CN" sz="2000" dirty="0">
                <a:solidFill>
                  <a:srgbClr val="0000FF"/>
                </a:solidFill>
                <a:latin typeface="Times New Roman" charset="0"/>
                <a:ea typeface="Times New Roman" charset="0"/>
                <a:cs typeface="Times New Roman" charset="0"/>
              </a:rPr>
              <a:t>k</a:t>
            </a:r>
            <a:r>
              <a:rPr lang="zh-CN" altLang="en-US" sz="2000" dirty="0">
                <a:solidFill>
                  <a:srgbClr val="0000FF"/>
                </a:solidFill>
                <a:latin typeface="Times New Roman" charset="0"/>
                <a:ea typeface="Times New Roman" charset="0"/>
                <a:cs typeface="Times New Roman" charset="0"/>
              </a:rPr>
              <a:t>对角矩阵</a:t>
            </a:r>
            <a:r>
              <a:rPr lang="en-US" altLang="zh-CN" sz="2000" dirty="0">
                <a:solidFill>
                  <a:srgbClr val="0000FF"/>
                </a:solidFill>
                <a:latin typeface="Times New Roman" charset="0"/>
                <a:ea typeface="Times New Roman" charset="0"/>
                <a:cs typeface="Times New Roman" charset="0"/>
              </a:rPr>
              <a:t>(k</a:t>
            </a:r>
            <a:r>
              <a:rPr lang="zh-CN" altLang="en-US" sz="2000" dirty="0">
                <a:solidFill>
                  <a:srgbClr val="0000FF"/>
                </a:solidFill>
                <a:latin typeface="Times New Roman" charset="0"/>
                <a:ea typeface="Times New Roman" charset="0"/>
                <a:cs typeface="Times New Roman" charset="0"/>
              </a:rPr>
              <a:t>为奇数</a:t>
            </a:r>
            <a:r>
              <a:rPr lang="en-US" altLang="zh-CN" sz="2000" dirty="0">
                <a:solidFill>
                  <a:srgbClr val="0000FF"/>
                </a:solidFill>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a:t>
            </a:r>
            <a:r>
              <a:rPr lang="zh-CN" altLang="en-US" sz="2000" dirty="0">
                <a:latin typeface="Times New Roman" charset="0"/>
                <a:ea typeface="Times New Roman" charset="0"/>
                <a:cs typeface="Times New Roman" charset="0"/>
              </a:rPr>
              <a:t>是满足下述条件： 当</a:t>
            </a:r>
            <a:r>
              <a:rPr lang="en-US" altLang="zh-CN" sz="2000" dirty="0">
                <a:latin typeface="Times New Roman" charset="0"/>
                <a:ea typeface="Times New Roman" charset="0"/>
                <a:cs typeface="Times New Roman" charset="0"/>
              </a:rPr>
              <a:t>| </a:t>
            </a:r>
            <a:r>
              <a:rPr lang="en-US" altLang="zh-CN" sz="2000" dirty="0" err="1">
                <a:latin typeface="Times New Roman" charset="0"/>
                <a:ea typeface="Times New Roman" charset="0"/>
                <a:cs typeface="Times New Roman" charset="0"/>
              </a:rPr>
              <a:t>i</a:t>
            </a:r>
            <a:r>
              <a:rPr lang="en-US" altLang="zh-CN" sz="2000" dirty="0">
                <a:latin typeface="Times New Roman" charset="0"/>
                <a:ea typeface="Times New Roman" charset="0"/>
                <a:cs typeface="Times New Roman" charset="0"/>
              </a:rPr>
              <a:t>-j |&gt;(k-1)/2</a:t>
            </a:r>
            <a:r>
              <a:rPr lang="zh-CN" altLang="en-US" sz="2000" dirty="0">
                <a:latin typeface="Times New Roman" charset="0"/>
                <a:ea typeface="Times New Roman" charset="0"/>
                <a:cs typeface="Times New Roman" charset="0"/>
              </a:rPr>
              <a:t>时， </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a:t>
            </a:r>
            <a:r>
              <a:rPr lang="en-US" altLang="zh-CN" sz="2000" baseline="-18000" dirty="0">
                <a:latin typeface="Times New Roman" charset="0"/>
                <a:ea typeface="Times New Roman" charset="0"/>
                <a:cs typeface="Times New Roman" charset="0"/>
              </a:rPr>
              <a:t> j</a:t>
            </a:r>
            <a:r>
              <a:rPr lang="zh-CN" altLang="en-US" sz="2000" baseline="-18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0 </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8" name="图片 17"/>
          <p:cNvPicPr>
            <a:picLocks noChangeAspect="1"/>
          </p:cNvPicPr>
          <p:nvPr/>
        </p:nvPicPr>
        <p:blipFill>
          <a:blip r:embed="rId2"/>
          <a:stretch>
            <a:fillRect/>
          </a:stretch>
        </p:blipFill>
        <p:spPr>
          <a:xfrm>
            <a:off x="2333270" y="885935"/>
            <a:ext cx="4497088" cy="3215418"/>
          </a:xfrm>
          <a:prstGeom prst="rect">
            <a:avLst/>
          </a:prstGeom>
        </p:spPr>
      </p:pic>
    </p:spTree>
    <p:extLst>
      <p:ext uri="{BB962C8B-B14F-4D97-AF65-F5344CB8AC3E}">
        <p14:creationId xmlns:p14="http://schemas.microsoft.com/office/powerpoint/2010/main" val="184825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对角矩阵</a:t>
            </a:r>
            <a:endParaRPr kumimoji="1" lang="zh-CN" altLang="en-US" dirty="0"/>
          </a:p>
        </p:txBody>
      </p:sp>
      <p:sp>
        <p:nvSpPr>
          <p:cNvPr id="3" name="内容占位符 2"/>
          <p:cNvSpPr>
            <a:spLocks noGrp="1"/>
          </p:cNvSpPr>
          <p:nvPr>
            <p:ph idx="1"/>
          </p:nvPr>
        </p:nvSpPr>
        <p:spPr/>
        <p:txBody>
          <a:bodyPr>
            <a:normAutofit/>
          </a:bodyPr>
          <a:lstStyle/>
          <a:p>
            <a:pPr>
              <a:lnSpc>
                <a:spcPct val="125000"/>
              </a:lnSpc>
              <a:spcBef>
                <a:spcPts val="600"/>
              </a:spcBef>
            </a:pPr>
            <a:r>
              <a:rPr lang="zh-CN" altLang="en-US" sz="2000" dirty="0">
                <a:latin typeface="Microsoft YaHei" charset="0"/>
                <a:ea typeface="Microsoft YaHei" charset="0"/>
                <a:cs typeface="Microsoft YaHei" charset="0"/>
              </a:rPr>
              <a:t>对角矩阵可按</a:t>
            </a:r>
            <a:r>
              <a:rPr lang="zh-CN" altLang="en-US" sz="2000" dirty="0">
                <a:solidFill>
                  <a:srgbClr val="0000FF"/>
                </a:solidFill>
                <a:latin typeface="Microsoft YaHei" charset="0"/>
                <a:ea typeface="Microsoft YaHei" charset="0"/>
                <a:cs typeface="Microsoft YaHei" charset="0"/>
              </a:rPr>
              <a:t>行优先顺序</a:t>
            </a:r>
            <a:r>
              <a:rPr lang="zh-CN" altLang="en-US" sz="2000" dirty="0">
                <a:latin typeface="Microsoft YaHei" charset="0"/>
                <a:ea typeface="Microsoft YaHei" charset="0"/>
                <a:cs typeface="Microsoft YaHei" charset="0"/>
              </a:rPr>
              <a:t>或</a:t>
            </a:r>
            <a:r>
              <a:rPr lang="zh-CN" altLang="en-US" sz="2000" dirty="0">
                <a:solidFill>
                  <a:srgbClr val="0000FF"/>
                </a:solidFill>
                <a:latin typeface="Microsoft YaHei" charset="0"/>
                <a:ea typeface="Microsoft YaHei" charset="0"/>
                <a:cs typeface="Microsoft YaHei" charset="0"/>
              </a:rPr>
              <a:t>对角线顺序</a:t>
            </a:r>
            <a:r>
              <a:rPr lang="zh-CN" altLang="en-US" sz="2000" dirty="0">
                <a:latin typeface="Microsoft YaHei" charset="0"/>
                <a:ea typeface="Microsoft YaHei" charset="0"/>
                <a:cs typeface="Microsoft YaHei" charset="0"/>
              </a:rPr>
              <a:t>，将其压缩存储到一个向量中，并且也能找到每个非零元素和向量下标的对应关系。</a:t>
            </a:r>
          </a:p>
          <a:p>
            <a:pPr>
              <a:lnSpc>
                <a:spcPct val="125000"/>
              </a:lnSpc>
              <a:spcBef>
                <a:spcPts val="600"/>
              </a:spcBef>
            </a:pPr>
            <a:r>
              <a:rPr lang="zh-CN" altLang="en-US" sz="2000" dirty="0">
                <a:latin typeface="Microsoft YaHei" charset="0"/>
                <a:ea typeface="Microsoft YaHei" charset="0"/>
                <a:cs typeface="Microsoft YaHei" charset="0"/>
              </a:rPr>
              <a:t>仍然以三对角矩阵为例讨论。</a:t>
            </a:r>
          </a:p>
          <a:p>
            <a:pPr marL="12700" lvl="1" indent="0">
              <a:lnSpc>
                <a:spcPct val="125000"/>
              </a:lnSpc>
              <a:spcBef>
                <a:spcPts val="600"/>
              </a:spcBef>
              <a:buFont typeface="Wingdings" pitchFamily="2" charset="2"/>
              <a:buNone/>
            </a:pPr>
            <a:r>
              <a:rPr lang="zh-CN" altLang="en-US" dirty="0">
                <a:latin typeface="Microsoft YaHei" charset="0"/>
                <a:ea typeface="Microsoft YaHei" charset="0"/>
                <a:cs typeface="Microsoft YaHei" charset="0"/>
              </a:rPr>
              <a:t>   当</a:t>
            </a:r>
            <a:r>
              <a:rPr lang="en-US" altLang="zh-CN" dirty="0" err="1">
                <a:latin typeface="Microsoft YaHei" charset="0"/>
                <a:ea typeface="Microsoft YaHei" charset="0"/>
                <a:cs typeface="Microsoft YaHei" charset="0"/>
              </a:rPr>
              <a:t>i</a:t>
            </a:r>
            <a:r>
              <a:rPr lang="en-US" altLang="zh-CN" dirty="0">
                <a:latin typeface="Microsoft YaHei" charset="0"/>
                <a:ea typeface="Microsoft YaHei" charset="0"/>
                <a:cs typeface="Microsoft YaHei" charset="0"/>
              </a:rPr>
              <a:t>=1</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j=1</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2</a:t>
            </a:r>
            <a:r>
              <a:rPr lang="zh-CN" altLang="en-US" dirty="0">
                <a:latin typeface="Microsoft YaHei" charset="0"/>
                <a:ea typeface="Microsoft YaHei" charset="0"/>
                <a:cs typeface="Microsoft YaHei" charset="0"/>
              </a:rPr>
              <a:t>，或</a:t>
            </a:r>
            <a:r>
              <a:rPr lang="en-US" altLang="zh-CN" dirty="0" err="1">
                <a:latin typeface="Microsoft YaHei" charset="0"/>
                <a:ea typeface="Microsoft YaHei" charset="0"/>
                <a:cs typeface="Microsoft YaHei" charset="0"/>
              </a:rPr>
              <a:t>i</a:t>
            </a:r>
            <a:r>
              <a:rPr lang="en-US" altLang="zh-CN" dirty="0">
                <a:latin typeface="Microsoft YaHei" charset="0"/>
                <a:ea typeface="Microsoft YaHei" charset="0"/>
                <a:cs typeface="Microsoft YaHei" charset="0"/>
              </a:rPr>
              <a:t>=n</a:t>
            </a:r>
            <a:r>
              <a:rPr lang="zh-CN" altLang="en-US" dirty="0">
                <a:latin typeface="Microsoft YaHei" charset="0"/>
                <a:ea typeface="Microsoft YaHei" charset="0"/>
                <a:cs typeface="Microsoft YaHei" charset="0"/>
              </a:rPr>
              <a:t>， </a:t>
            </a:r>
            <a:r>
              <a:rPr lang="en-US" altLang="zh-CN" dirty="0">
                <a:latin typeface="Microsoft YaHei" charset="0"/>
                <a:ea typeface="Microsoft YaHei" charset="0"/>
                <a:cs typeface="Microsoft YaHei" charset="0"/>
              </a:rPr>
              <a:t>j=n-1</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n</a:t>
            </a:r>
            <a:r>
              <a:rPr lang="zh-CN" altLang="en-US" dirty="0">
                <a:latin typeface="Microsoft YaHei" charset="0"/>
                <a:ea typeface="Microsoft YaHei" charset="0"/>
                <a:cs typeface="Microsoft YaHei" charset="0"/>
              </a:rPr>
              <a:t> 或</a:t>
            </a:r>
          </a:p>
          <a:p>
            <a:pPr marL="0" indent="0">
              <a:lnSpc>
                <a:spcPct val="125000"/>
              </a:lnSpc>
              <a:spcBef>
                <a:spcPts val="600"/>
              </a:spcBef>
              <a:buFont typeface="Wingdings" pitchFamily="2" charset="2"/>
              <a:buNone/>
            </a:pPr>
            <a:r>
              <a:rPr lang="zh-CN" altLang="en-US" sz="2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1&lt;</a:t>
            </a:r>
            <a:r>
              <a:rPr lang="en-US" altLang="zh-CN" sz="2000" dirty="0" err="1">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&lt;n-1,</a:t>
            </a:r>
            <a:r>
              <a:rPr lang="zh-CN" altLang="en-US" sz="2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j=i-1</a:t>
            </a:r>
            <a:r>
              <a:rPr lang="zh-CN" altLang="en-US" sz="2000" dirty="0">
                <a:latin typeface="Microsoft YaHei" charset="0"/>
                <a:ea typeface="Microsoft YaHei" charset="0"/>
                <a:cs typeface="Microsoft YaHei" charset="0"/>
              </a:rPr>
              <a:t>、</a:t>
            </a:r>
            <a:r>
              <a:rPr lang="en-US" altLang="zh-CN" sz="2000" dirty="0" err="1">
                <a:latin typeface="Microsoft YaHei" charset="0"/>
                <a:ea typeface="Microsoft YaHei" charset="0"/>
                <a:cs typeface="Microsoft YaHei" charset="0"/>
              </a:rPr>
              <a:t>i</a:t>
            </a:r>
            <a:r>
              <a:rPr lang="zh-CN" altLang="en-US" sz="2000" dirty="0">
                <a:latin typeface="Microsoft YaHei" charset="0"/>
                <a:ea typeface="Microsoft YaHei" charset="0"/>
                <a:cs typeface="Microsoft YaHei" charset="0"/>
              </a:rPr>
              <a:t>、</a:t>
            </a:r>
            <a:r>
              <a:rPr lang="en-US" altLang="zh-CN" sz="2000" dirty="0">
                <a:latin typeface="Microsoft YaHei" charset="0"/>
                <a:ea typeface="Microsoft YaHei" charset="0"/>
                <a:cs typeface="Microsoft YaHei" charset="0"/>
              </a:rPr>
              <a:t>i+1</a:t>
            </a:r>
            <a:r>
              <a:rPr lang="zh-CN" altLang="en-US" sz="2000" dirty="0">
                <a:latin typeface="Microsoft YaHei" charset="0"/>
                <a:ea typeface="Microsoft YaHei" charset="0"/>
                <a:cs typeface="Microsoft YaHei" charset="0"/>
              </a:rPr>
              <a:t>的元素</a:t>
            </a:r>
            <a:r>
              <a:rPr lang="en-US" altLang="zh-CN" sz="2000" dirty="0" err="1">
                <a:latin typeface="Microsoft YaHei" charset="0"/>
                <a:ea typeface="Microsoft YaHei" charset="0"/>
                <a:cs typeface="Microsoft YaHei" charset="0"/>
              </a:rPr>
              <a:t>a</a:t>
            </a:r>
            <a:r>
              <a:rPr lang="en-US" altLang="zh-CN" sz="2000" baseline="-18000" dirty="0" err="1">
                <a:latin typeface="Microsoft YaHei" charset="0"/>
                <a:ea typeface="Microsoft YaHei" charset="0"/>
                <a:cs typeface="Microsoft YaHei" charset="0"/>
              </a:rPr>
              <a:t>ij</a:t>
            </a:r>
            <a:r>
              <a:rPr lang="zh-CN" altLang="en-US" sz="2000" dirty="0">
                <a:latin typeface="Microsoft YaHei" charset="0"/>
                <a:ea typeface="Microsoft YaHei" charset="0"/>
                <a:cs typeface="Microsoft YaHei" charset="0"/>
              </a:rPr>
              <a:t>外，其余元素都是</a:t>
            </a:r>
            <a:r>
              <a:rPr lang="en-US" altLang="zh-CN" sz="2000" dirty="0">
                <a:latin typeface="Microsoft YaHei" charset="0"/>
                <a:ea typeface="Microsoft YaHei" charset="0"/>
                <a:cs typeface="Microsoft YaHei" charset="0"/>
              </a:rPr>
              <a:t>0</a:t>
            </a:r>
            <a:r>
              <a:rPr lang="zh-CN" altLang="en-US" sz="2000" dirty="0">
                <a:latin typeface="Microsoft YaHei" charset="0"/>
                <a:ea typeface="Microsoft YaHei" charset="0"/>
                <a:cs typeface="Microsoft YaHei" charset="0"/>
              </a:rPr>
              <a:t>。</a:t>
            </a:r>
          </a:p>
          <a:p>
            <a:pPr>
              <a:lnSpc>
                <a:spcPct val="125000"/>
              </a:lnSpc>
              <a:spcBef>
                <a:spcPts val="600"/>
              </a:spcBef>
            </a:pPr>
            <a:r>
              <a:rPr lang="zh-CN" altLang="en-US" sz="2000" dirty="0">
                <a:latin typeface="Microsoft YaHei" charset="0"/>
                <a:ea typeface="Microsoft YaHei" charset="0"/>
                <a:cs typeface="Microsoft YaHei" charset="0"/>
              </a:rPr>
              <a:t>对这种矩阵，当以按“</a:t>
            </a:r>
            <a:r>
              <a:rPr lang="zh-CN" altLang="en-US" sz="2000" dirty="0">
                <a:solidFill>
                  <a:srgbClr val="0000FF"/>
                </a:solidFill>
                <a:latin typeface="Microsoft YaHei" charset="0"/>
                <a:ea typeface="Microsoft YaHei" charset="0"/>
                <a:cs typeface="Microsoft YaHei" charset="0"/>
              </a:rPr>
              <a:t>行优先顺序</a:t>
            </a:r>
            <a:r>
              <a:rPr lang="zh-CN" altLang="en-US" sz="2000" dirty="0">
                <a:latin typeface="Microsoft YaHei" charset="0"/>
                <a:ea typeface="Microsoft YaHei" charset="0"/>
                <a:cs typeface="Microsoft YaHei" charset="0"/>
              </a:rPr>
              <a:t>”存储时， 第</a:t>
            </a:r>
            <a:r>
              <a:rPr lang="en-US" altLang="zh-CN" sz="2000" dirty="0">
                <a:latin typeface="Microsoft YaHei" charset="0"/>
                <a:ea typeface="Microsoft YaHei" charset="0"/>
                <a:cs typeface="Microsoft YaHei" charset="0"/>
              </a:rPr>
              <a:t>1</a:t>
            </a:r>
            <a:r>
              <a:rPr lang="zh-CN" altLang="en-US" sz="2000" dirty="0">
                <a:latin typeface="Microsoft YaHei" charset="0"/>
                <a:ea typeface="Microsoft YaHei" charset="0"/>
                <a:cs typeface="Microsoft YaHei" charset="0"/>
              </a:rPr>
              <a:t>行和第</a:t>
            </a:r>
            <a:r>
              <a:rPr lang="en-US" altLang="zh-CN" sz="2000" dirty="0">
                <a:latin typeface="Microsoft YaHei" charset="0"/>
                <a:ea typeface="Microsoft YaHei" charset="0"/>
                <a:cs typeface="Microsoft YaHei" charset="0"/>
              </a:rPr>
              <a:t>n</a:t>
            </a:r>
            <a:r>
              <a:rPr lang="zh-CN" altLang="en-US" sz="2000" dirty="0">
                <a:latin typeface="Microsoft YaHei" charset="0"/>
                <a:ea typeface="Microsoft YaHei" charset="0"/>
                <a:cs typeface="Microsoft YaHei" charset="0"/>
              </a:rPr>
              <a:t>行是各有</a:t>
            </a:r>
            <a:r>
              <a:rPr lang="en-US" altLang="zh-CN" sz="2000" dirty="0">
                <a:latin typeface="Microsoft YaHei" charset="0"/>
                <a:ea typeface="Microsoft YaHei" charset="0"/>
                <a:cs typeface="Microsoft YaHei" charset="0"/>
              </a:rPr>
              <a:t>2</a:t>
            </a:r>
            <a:r>
              <a:rPr lang="zh-CN" altLang="en-US" sz="2000" dirty="0">
                <a:latin typeface="Microsoft YaHei" charset="0"/>
                <a:ea typeface="Microsoft YaHei" charset="0"/>
                <a:cs typeface="Microsoft YaHei" charset="0"/>
              </a:rPr>
              <a:t>个非零元素，其余每行的非零元素都要是</a:t>
            </a:r>
            <a:r>
              <a:rPr lang="en-US" altLang="zh-CN" sz="2000" dirty="0">
                <a:latin typeface="Microsoft YaHei" charset="0"/>
                <a:ea typeface="Microsoft YaHei" charset="0"/>
                <a:cs typeface="Microsoft YaHei" charset="0"/>
              </a:rPr>
              <a:t>3</a:t>
            </a:r>
            <a:r>
              <a:rPr lang="zh-CN" altLang="en-US" sz="2000" dirty="0">
                <a:latin typeface="Microsoft YaHei" charset="0"/>
                <a:ea typeface="Microsoft YaHei" charset="0"/>
                <a:cs typeface="Microsoft YaHei" charset="0"/>
              </a:rPr>
              <a:t>个，则需存储的元素个数为</a:t>
            </a:r>
            <a:r>
              <a:rPr lang="en-US" altLang="zh-CN" sz="2000" b="1" dirty="0">
                <a:solidFill>
                  <a:srgbClr val="0000FF"/>
                </a:solidFill>
                <a:latin typeface="Microsoft YaHei" charset="0"/>
                <a:ea typeface="Microsoft YaHei" charset="0"/>
                <a:cs typeface="Microsoft YaHei" charset="0"/>
              </a:rPr>
              <a:t>3n-2</a:t>
            </a:r>
            <a:r>
              <a:rPr lang="zh-CN" altLang="en-US" sz="2000" dirty="0">
                <a:latin typeface="Microsoft YaHei" charset="0"/>
                <a:ea typeface="Microsoft YaHei" charset="0"/>
                <a:cs typeface="Microsoft YaHei" charset="0"/>
              </a:rPr>
              <a:t>。</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3"/>
          <p:cNvGrpSpPr>
            <a:grpSpLocks/>
          </p:cNvGrpSpPr>
          <p:nvPr/>
        </p:nvGrpSpPr>
        <p:grpSpPr bwMode="auto">
          <a:xfrm>
            <a:off x="1052512" y="4366749"/>
            <a:ext cx="7038975" cy="1579562"/>
            <a:chOff x="0" y="0"/>
            <a:chExt cx="4434" cy="995"/>
          </a:xfrm>
        </p:grpSpPr>
        <p:grpSp>
          <p:nvGrpSpPr>
            <p:cNvPr id="7" name="Group 4"/>
            <p:cNvGrpSpPr>
              <a:grpSpLocks/>
            </p:cNvGrpSpPr>
            <p:nvPr/>
          </p:nvGrpSpPr>
          <p:grpSpPr bwMode="auto">
            <a:xfrm>
              <a:off x="0" y="0"/>
              <a:ext cx="4434" cy="659"/>
              <a:chOff x="0" y="0"/>
              <a:chExt cx="4434" cy="659"/>
            </a:xfrm>
          </p:grpSpPr>
          <p:sp>
            <p:nvSpPr>
              <p:cNvPr id="9" name="Rectangle 5"/>
              <p:cNvSpPr>
                <a:spLocks noChangeArrowheads="1"/>
              </p:cNvSpPr>
              <p:nvPr/>
            </p:nvSpPr>
            <p:spPr bwMode="auto">
              <a:xfrm>
                <a:off x="0" y="342"/>
                <a:ext cx="317"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buFont typeface="Arial" pitchFamily="34" charset="0"/>
                  <a:buNone/>
                </a:pPr>
                <a:r>
                  <a:rPr lang="en-US" sz="2400"/>
                  <a:t>sa</a:t>
                </a:r>
                <a:endParaRPr lang="en-US" sz="2400" baseline="-18000"/>
              </a:p>
            </p:txBody>
          </p:sp>
          <p:grpSp>
            <p:nvGrpSpPr>
              <p:cNvPr id="10" name="Group 6"/>
              <p:cNvGrpSpPr>
                <a:grpSpLocks/>
              </p:cNvGrpSpPr>
              <p:nvPr/>
            </p:nvGrpSpPr>
            <p:grpSpPr bwMode="auto">
              <a:xfrm>
                <a:off x="365" y="319"/>
                <a:ext cx="4035" cy="340"/>
                <a:chOff x="0" y="0"/>
                <a:chExt cx="4035" cy="340"/>
              </a:xfrm>
            </p:grpSpPr>
            <p:sp>
              <p:nvSpPr>
                <p:cNvPr id="12" name="Rectangle 7"/>
                <p:cNvSpPr>
                  <a:spLocks noChangeArrowheads="1"/>
                </p:cNvSpPr>
                <p:nvPr/>
              </p:nvSpPr>
              <p:spPr bwMode="auto">
                <a:xfrm>
                  <a:off x="0" y="0"/>
                  <a:ext cx="4035" cy="340"/>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t> </a:t>
                  </a:r>
                  <a:r>
                    <a:rPr lang="en-US" sz="2400" dirty="0"/>
                    <a:t>a</a:t>
                  </a:r>
                  <a:r>
                    <a:rPr lang="en-US" sz="2400" baseline="-18000" dirty="0"/>
                    <a:t>11   </a:t>
                  </a:r>
                  <a:r>
                    <a:rPr lang="zh-CN" altLang="en-US" sz="2400" baseline="-18000" dirty="0"/>
                    <a:t> </a:t>
                  </a:r>
                  <a:r>
                    <a:rPr lang="en-US" sz="2400" dirty="0"/>
                    <a:t>a</a:t>
                  </a:r>
                  <a:r>
                    <a:rPr lang="en-US" sz="2400" baseline="-18000" dirty="0"/>
                    <a:t>12    </a:t>
                  </a:r>
                  <a:r>
                    <a:rPr lang="en-US" sz="2400" dirty="0"/>
                    <a:t>a</a:t>
                  </a:r>
                  <a:r>
                    <a:rPr lang="en-US" sz="2400" baseline="-18000" dirty="0"/>
                    <a:t>21     </a:t>
                  </a:r>
                  <a:r>
                    <a:rPr lang="en-US" sz="2400" dirty="0"/>
                    <a:t>a</a:t>
                  </a:r>
                  <a:r>
                    <a:rPr lang="en-US" sz="2400" baseline="-18000" dirty="0"/>
                    <a:t>22     </a:t>
                  </a:r>
                  <a:r>
                    <a:rPr lang="en-US" sz="2400" dirty="0"/>
                    <a:t>a</a:t>
                  </a:r>
                  <a:r>
                    <a:rPr lang="en-US" sz="2400" baseline="-18000" dirty="0"/>
                    <a:t>23    </a:t>
                  </a:r>
                  <a:r>
                    <a:rPr lang="en-US" sz="2400" dirty="0"/>
                    <a:t>a</a:t>
                  </a:r>
                  <a:r>
                    <a:rPr lang="en-US" sz="2400" baseline="-18000" dirty="0"/>
                    <a:t>32   </a:t>
                  </a:r>
                  <a:r>
                    <a:rPr lang="en-US" sz="2400" dirty="0"/>
                    <a:t>a</a:t>
                  </a:r>
                  <a:r>
                    <a:rPr lang="en-US" sz="2400" baseline="-18000" dirty="0"/>
                    <a:t>33     </a:t>
                  </a:r>
                  <a:r>
                    <a:rPr lang="en-US" sz="2400" dirty="0"/>
                    <a:t>a</a:t>
                  </a:r>
                  <a:r>
                    <a:rPr lang="en-US" sz="2400" baseline="-18000" dirty="0"/>
                    <a:t>34   </a:t>
                  </a:r>
                  <a:r>
                    <a:rPr lang="zh-CN" altLang="en-US" sz="2400" baseline="-18000" dirty="0"/>
                    <a:t>  </a:t>
                  </a:r>
                  <a:r>
                    <a:rPr lang="en-US" sz="2400" baseline="-18000" dirty="0"/>
                    <a:t>  </a:t>
                  </a:r>
                  <a:r>
                    <a:rPr lang="en-US" sz="2400" dirty="0">
                      <a:ea typeface="Arial Unicode MS" pitchFamily="34" charset="-122"/>
                      <a:cs typeface="Arial Unicode MS" pitchFamily="34" charset="-122"/>
                    </a:rPr>
                    <a:t>…</a:t>
                  </a:r>
                  <a:r>
                    <a:rPr lang="en-US" sz="2400" baseline="-18000" dirty="0"/>
                    <a:t>    </a:t>
                  </a:r>
                  <a:r>
                    <a:rPr lang="zh-CN" altLang="en-US" sz="2400" baseline="-18000" dirty="0"/>
                    <a:t> </a:t>
                  </a:r>
                  <a:r>
                    <a:rPr lang="en-US" sz="2400" dirty="0"/>
                    <a:t>a</a:t>
                  </a:r>
                  <a:r>
                    <a:rPr lang="en-US" sz="2400" baseline="-18000" dirty="0"/>
                    <a:t>n n-1   </a:t>
                  </a:r>
                  <a:r>
                    <a:rPr lang="en-US" sz="2400" dirty="0">
                      <a:ea typeface="Arial Unicode MS" pitchFamily="34" charset="-122"/>
                      <a:cs typeface="Arial Unicode MS" pitchFamily="34" charset="-122"/>
                    </a:rPr>
                    <a:t> </a:t>
                  </a:r>
                  <a:r>
                    <a:rPr lang="en-US" sz="2400" baseline="-18000" dirty="0"/>
                    <a:t> </a:t>
                  </a:r>
                  <a:r>
                    <a:rPr lang="en-US" sz="2400" dirty="0" err="1"/>
                    <a:t>a</a:t>
                  </a:r>
                  <a:r>
                    <a:rPr lang="en-US" sz="2400" baseline="-18000" dirty="0" err="1"/>
                    <a:t>nn</a:t>
                  </a:r>
                  <a:endParaRPr lang="en-US" sz="2400" baseline="-18000" dirty="0"/>
                </a:p>
              </p:txBody>
            </p:sp>
            <p:sp>
              <p:nvSpPr>
                <p:cNvPr id="13" name="Line 8"/>
                <p:cNvSpPr>
                  <a:spLocks noChangeShapeType="1"/>
                </p:cNvSpPr>
                <p:nvPr/>
              </p:nvSpPr>
              <p:spPr bwMode="auto">
                <a:xfrm>
                  <a:off x="384"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4" name="Line 9"/>
                <p:cNvSpPr>
                  <a:spLocks noChangeShapeType="1"/>
                </p:cNvSpPr>
                <p:nvPr/>
              </p:nvSpPr>
              <p:spPr bwMode="auto">
                <a:xfrm>
                  <a:off x="72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5" name="Line 10"/>
                <p:cNvSpPr>
                  <a:spLocks noChangeShapeType="1"/>
                </p:cNvSpPr>
                <p:nvPr/>
              </p:nvSpPr>
              <p:spPr bwMode="auto">
                <a:xfrm>
                  <a:off x="105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6" name="Line 11"/>
                <p:cNvSpPr>
                  <a:spLocks noChangeShapeType="1"/>
                </p:cNvSpPr>
                <p:nvPr/>
              </p:nvSpPr>
              <p:spPr bwMode="auto">
                <a:xfrm>
                  <a:off x="144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7" name="Line 12"/>
                <p:cNvSpPr>
                  <a:spLocks noChangeShapeType="1"/>
                </p:cNvSpPr>
                <p:nvPr/>
              </p:nvSpPr>
              <p:spPr bwMode="auto">
                <a:xfrm>
                  <a:off x="177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8" name="Line 13"/>
                <p:cNvSpPr>
                  <a:spLocks noChangeShapeType="1"/>
                </p:cNvSpPr>
                <p:nvPr/>
              </p:nvSpPr>
              <p:spPr bwMode="auto">
                <a:xfrm>
                  <a:off x="2130"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9" name="Line 14"/>
                <p:cNvSpPr>
                  <a:spLocks noChangeShapeType="1"/>
                </p:cNvSpPr>
                <p:nvPr/>
              </p:nvSpPr>
              <p:spPr bwMode="auto">
                <a:xfrm>
                  <a:off x="246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0" name="Line 15"/>
                <p:cNvSpPr>
                  <a:spLocks noChangeShapeType="1"/>
                </p:cNvSpPr>
                <p:nvPr/>
              </p:nvSpPr>
              <p:spPr bwMode="auto">
                <a:xfrm>
                  <a:off x="2802"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1" name="Line 16"/>
                <p:cNvSpPr>
                  <a:spLocks noChangeShapeType="1"/>
                </p:cNvSpPr>
                <p:nvPr/>
              </p:nvSpPr>
              <p:spPr bwMode="auto">
                <a:xfrm>
                  <a:off x="3186"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2" name="Line 17"/>
                <p:cNvSpPr>
                  <a:spLocks noChangeShapeType="1"/>
                </p:cNvSpPr>
                <p:nvPr/>
              </p:nvSpPr>
              <p:spPr bwMode="auto">
                <a:xfrm>
                  <a:off x="3619" y="0"/>
                  <a:ext cx="0" cy="3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11" name="Rectangle 18"/>
              <p:cNvSpPr>
                <a:spLocks noChangeArrowheads="1"/>
              </p:cNvSpPr>
              <p:nvPr/>
            </p:nvSpPr>
            <p:spPr bwMode="auto">
              <a:xfrm>
                <a:off x="127" y="0"/>
                <a:ext cx="430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K   </a:t>
                </a:r>
                <a:r>
                  <a:rPr lang="zh-CN" altLang="en-US" sz="2400" dirty="0"/>
                  <a:t> </a:t>
                </a:r>
                <a:r>
                  <a:rPr lang="en-US" sz="2400" dirty="0"/>
                  <a:t> 1      2    </a:t>
                </a:r>
                <a:r>
                  <a:rPr lang="zh-CN" altLang="en-US" sz="2400" dirty="0"/>
                  <a:t> </a:t>
                </a:r>
                <a:r>
                  <a:rPr lang="en-US" sz="2400" dirty="0"/>
                  <a:t> 3    </a:t>
                </a:r>
                <a:r>
                  <a:rPr lang="zh-CN" altLang="en-US" sz="2400" dirty="0"/>
                  <a:t> </a:t>
                </a:r>
                <a:r>
                  <a:rPr lang="en-US" sz="2400" dirty="0"/>
                  <a:t> 4   </a:t>
                </a:r>
                <a:r>
                  <a:rPr lang="zh-CN" altLang="en-US" sz="2400" dirty="0"/>
                  <a:t> </a:t>
                </a:r>
                <a:r>
                  <a:rPr lang="en-US" sz="2400" dirty="0"/>
                  <a:t>  5    </a:t>
                </a:r>
                <a:r>
                  <a:rPr lang="zh-CN" altLang="en-US" sz="2400" dirty="0"/>
                  <a:t> </a:t>
                </a:r>
                <a:r>
                  <a:rPr lang="en-US" sz="2400" dirty="0"/>
                  <a:t> 6     7      8   </a:t>
                </a:r>
                <a:r>
                  <a:rPr lang="zh-CN" altLang="en-US" sz="2400" dirty="0"/>
                  <a:t>  </a:t>
                </a:r>
                <a:r>
                  <a:rPr lang="en-US" sz="2400" dirty="0"/>
                  <a:t> </a:t>
                </a:r>
                <a:r>
                  <a:rPr lang="en-US" sz="2400" dirty="0">
                    <a:ea typeface="Arial Unicode MS" pitchFamily="34" charset="-122"/>
                    <a:cs typeface="Arial Unicode MS" pitchFamily="34" charset="-122"/>
                  </a:rPr>
                  <a:t>…</a:t>
                </a:r>
                <a:r>
                  <a:rPr lang="en-US" sz="2400" dirty="0"/>
                  <a:t>  </a:t>
                </a:r>
                <a:r>
                  <a:rPr lang="zh-CN" altLang="en-US" sz="2400" dirty="0"/>
                  <a:t> </a:t>
                </a:r>
                <a:r>
                  <a:rPr lang="en-US" sz="2400" dirty="0"/>
                  <a:t>3n-3  3n-2</a:t>
                </a:r>
              </a:p>
            </p:txBody>
          </p:sp>
        </p:grpSp>
        <p:sp>
          <p:nvSpPr>
            <p:cNvPr id="8" name="Rectangle 19"/>
            <p:cNvSpPr>
              <a:spLocks noChangeArrowheads="1"/>
            </p:cNvSpPr>
            <p:nvPr/>
          </p:nvSpPr>
          <p:spPr bwMode="auto">
            <a:xfrm>
              <a:off x="1008" y="755"/>
              <a:ext cx="25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Arial" pitchFamily="34" charset="0"/>
                </a:rPr>
                <a:t>三</a:t>
              </a:r>
              <a:r>
                <a:rPr lang="zh-CN" altLang="en-US" sz="2000" b="1" dirty="0">
                  <a:latin typeface="宋体" pitchFamily="2" charset="-122"/>
                </a:rPr>
                <a:t>对角矩阵的</a:t>
              </a:r>
              <a:r>
                <a:rPr lang="zh-CN" altLang="en-US" sz="2000" b="1" dirty="0"/>
                <a:t>压缩存储示例</a:t>
              </a:r>
            </a:p>
          </p:txBody>
        </p:sp>
      </p:grpSp>
    </p:spTree>
    <p:extLst>
      <p:ext uri="{BB962C8B-B14F-4D97-AF65-F5344CB8AC3E}">
        <p14:creationId xmlns:p14="http://schemas.microsoft.com/office/powerpoint/2010/main" val="13450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r>
              <a:rPr lang="en-US" altLang="zh-CN" dirty="0"/>
              <a:t>--</a:t>
            </a:r>
            <a:r>
              <a:rPr lang="zh-CN" altLang="en-US" dirty="0"/>
              <a:t>对角矩阵</a:t>
            </a:r>
            <a:endParaRPr kumimoji="1" lang="zh-CN" altLang="en-US" dirty="0"/>
          </a:p>
        </p:txBody>
      </p:sp>
      <p:sp>
        <p:nvSpPr>
          <p:cNvPr id="3" name="内容占位符 2"/>
          <p:cNvSpPr>
            <a:spLocks noGrp="1"/>
          </p:cNvSpPr>
          <p:nvPr>
            <p:ph idx="1"/>
          </p:nvPr>
        </p:nvSpPr>
        <p:spPr>
          <a:xfrm>
            <a:off x="432000" y="976838"/>
            <a:ext cx="8280000" cy="5276044"/>
          </a:xfrm>
        </p:spPr>
        <p:txBody>
          <a:bodyPr>
            <a:normAutofit lnSpcReduction="10000"/>
          </a:bodyPr>
          <a:lstStyle/>
          <a:p>
            <a:pPr fontAlgn="base">
              <a:lnSpc>
                <a:spcPct val="150000"/>
              </a:lnSpc>
              <a:spcBef>
                <a:spcPts val="600"/>
              </a:spcBef>
              <a:spcAft>
                <a:spcPct val="0"/>
              </a:spcAft>
            </a:pPr>
            <a:r>
              <a:rPr lang="zh-CN" altLang="en-US" sz="2000" dirty="0">
                <a:latin typeface="Times New Roman" charset="0"/>
                <a:ea typeface="Times New Roman" charset="0"/>
                <a:cs typeface="Times New Roman" charset="0"/>
              </a:rPr>
              <a:t>如前图所示三对角矩阵的压缩存储形式。数组</a:t>
            </a:r>
            <a:r>
              <a:rPr lang="en-US" altLang="zh-CN" sz="2000" dirty="0" err="1">
                <a:latin typeface="Times New Roman" charset="0"/>
                <a:ea typeface="Times New Roman" charset="0"/>
                <a:cs typeface="Times New Roman" charset="0"/>
              </a:rPr>
              <a:t>sa</a:t>
            </a:r>
            <a:r>
              <a:rPr lang="zh-CN" altLang="en-US" sz="2000" dirty="0">
                <a:latin typeface="Times New Roman" charset="0"/>
                <a:ea typeface="Times New Roman" charset="0"/>
                <a:cs typeface="Times New Roman" charset="0"/>
              </a:rPr>
              <a:t>中的元素</a:t>
            </a:r>
            <a:r>
              <a:rPr lang="en-US" altLang="zh-CN" sz="2000" dirty="0" err="1">
                <a:latin typeface="Times New Roman" charset="0"/>
                <a:ea typeface="Times New Roman" charset="0"/>
                <a:cs typeface="Times New Roman" charset="0"/>
              </a:rPr>
              <a:t>sa</a:t>
            </a:r>
            <a:r>
              <a:rPr lang="en-US" altLang="zh-CN" sz="2000" dirty="0">
                <a:latin typeface="Times New Roman" charset="0"/>
                <a:ea typeface="Times New Roman" charset="0"/>
                <a:cs typeface="Times New Roman" charset="0"/>
              </a:rPr>
              <a:t>[k]</a:t>
            </a:r>
            <a:r>
              <a:rPr lang="zh-CN" altLang="en-US" sz="2000" dirty="0">
                <a:latin typeface="Times New Roman" charset="0"/>
                <a:ea typeface="Times New Roman" charset="0"/>
                <a:cs typeface="Times New Roman" charset="0"/>
              </a:rPr>
              <a:t>与三对角矩阵中的元素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存在一一对应关系，在</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之前有</a:t>
            </a:r>
            <a:r>
              <a:rPr lang="en-US" altLang="zh-CN" sz="2000" dirty="0">
                <a:latin typeface="Times New Roman" charset="0"/>
                <a:ea typeface="Times New Roman" charset="0"/>
                <a:cs typeface="Times New Roman" charset="0"/>
              </a:rPr>
              <a:t>i-1</a:t>
            </a:r>
            <a:r>
              <a:rPr lang="zh-CN" altLang="en-US" sz="2000" dirty="0">
                <a:latin typeface="Times New Roman" charset="0"/>
                <a:ea typeface="Times New Roman" charset="0"/>
                <a:cs typeface="Times New Roman" charset="0"/>
              </a:rPr>
              <a:t>行，共有</a:t>
            </a:r>
            <a:r>
              <a:rPr lang="en-US" altLang="zh-CN" sz="2000" dirty="0">
                <a:latin typeface="Times New Roman" charset="0"/>
                <a:ea typeface="Times New Roman" charset="0"/>
                <a:cs typeface="Times New Roman" charset="0"/>
              </a:rPr>
              <a:t>3</a:t>
            </a:r>
            <a:r>
              <a:rPr lang="en-US" altLang="zh-CN" sz="2000" dirty="0">
                <a:latin typeface="Times New Roman" charset="0"/>
                <a:ea typeface="Times New Roman" charset="0"/>
                <a:cs typeface="Times New Roman" charset="0"/>
                <a:sym typeface="Symbol" pitchFamily="18" charset="2"/>
              </a:rPr>
              <a:t>(</a:t>
            </a:r>
            <a:r>
              <a:rPr lang="en-US" altLang="zh-CN" sz="2000" dirty="0">
                <a:latin typeface="Times New Roman" charset="0"/>
                <a:ea typeface="Times New Roman" charset="0"/>
                <a:cs typeface="Times New Roman" charset="0"/>
              </a:rPr>
              <a:t>i-1)-1</a:t>
            </a:r>
            <a:r>
              <a:rPr lang="zh-CN" altLang="en-US" sz="2000" dirty="0">
                <a:latin typeface="Times New Roman" charset="0"/>
                <a:ea typeface="Times New Roman" charset="0"/>
                <a:cs typeface="Times New Roman" charset="0"/>
              </a:rPr>
              <a:t>个非零元素，在第</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行，有</a:t>
            </a:r>
            <a:r>
              <a:rPr lang="en-US" altLang="zh-CN" sz="2000" dirty="0">
                <a:latin typeface="Times New Roman" charset="0"/>
                <a:ea typeface="Times New Roman" charset="0"/>
                <a:cs typeface="Times New Roman" charset="0"/>
              </a:rPr>
              <a:t>j-i+2</a:t>
            </a:r>
            <a:r>
              <a:rPr lang="zh-CN" altLang="en-US" sz="2000" dirty="0">
                <a:latin typeface="Times New Roman" charset="0"/>
                <a:ea typeface="Times New Roman" charset="0"/>
                <a:cs typeface="Times New Roman" charset="0"/>
              </a:rPr>
              <a:t>个非零元素，这样，非零元素</a:t>
            </a:r>
            <a:r>
              <a:rPr lang="en-US" altLang="zh-CN" sz="2000" dirty="0" err="1">
                <a:latin typeface="Times New Roman" charset="0"/>
                <a:ea typeface="Times New Roman" charset="0"/>
                <a:cs typeface="Times New Roman" charset="0"/>
              </a:rPr>
              <a:t>a</a:t>
            </a:r>
            <a:r>
              <a:rPr lang="en-US" altLang="zh-CN" sz="2000" baseline="-18000" dirty="0" err="1">
                <a:latin typeface="Times New Roman" charset="0"/>
                <a:ea typeface="Times New Roman" charset="0"/>
                <a:cs typeface="Times New Roman" charset="0"/>
              </a:rPr>
              <a:t>ij</a:t>
            </a:r>
            <a:r>
              <a:rPr lang="zh-CN" altLang="en-US" sz="2000" dirty="0">
                <a:latin typeface="Times New Roman" charset="0"/>
                <a:ea typeface="Times New Roman" charset="0"/>
                <a:cs typeface="Times New Roman" charset="0"/>
              </a:rPr>
              <a:t>的地址为：</a:t>
            </a:r>
          </a:p>
          <a:p>
            <a:pPr fontAlgn="base">
              <a:lnSpc>
                <a:spcPct val="150000"/>
              </a:lnSpc>
              <a:spcBef>
                <a:spcPts val="600"/>
              </a:spcBef>
              <a:spcAft>
                <a:spcPct val="0"/>
              </a:spcAft>
              <a:buClr>
                <a:srgbClr val="3366FF"/>
              </a:buClr>
              <a:buSzPct val="80000"/>
              <a:buFont typeface="Wingdings" pitchFamily="2" charset="2"/>
              <a:buNone/>
            </a:pP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t>
            </a:r>
            <a:r>
              <a:rPr lang="en-US" altLang="zh-CN" sz="2000" dirty="0" err="1">
                <a:latin typeface="Times New Roman" charset="0"/>
                <a:ea typeface="Times New Roman" charset="0"/>
                <a:cs typeface="Times New Roman" charset="0"/>
              </a:rPr>
              <a:t>a</a:t>
            </a:r>
            <a:r>
              <a:rPr lang="en-US" altLang="zh-CN" sz="2000" baseline="-25000" dirty="0" err="1">
                <a:latin typeface="Times New Roman" charset="0"/>
                <a:ea typeface="Times New Roman" charset="0"/>
                <a:cs typeface="Times New Roman" charset="0"/>
              </a:rPr>
              <a:t>i</a:t>
            </a:r>
            <a:r>
              <a:rPr lang="en-US" altLang="zh-CN" sz="2000" baseline="-25000" dirty="0">
                <a:latin typeface="Times New Roman" charset="0"/>
                <a:ea typeface="Times New Roman" charset="0"/>
                <a:cs typeface="Times New Roman" charset="0"/>
              </a:rPr>
              <a:t> j</a:t>
            </a: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[3</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sym typeface="Symbol" pitchFamily="18" charset="2"/>
              </a:rPr>
              <a:t>(</a:t>
            </a:r>
            <a:r>
              <a:rPr lang="en-US" altLang="zh-CN" sz="2000" dirty="0">
                <a:latin typeface="Times New Roman" charset="0"/>
                <a:ea typeface="Times New Roman" charset="0"/>
                <a:cs typeface="Times New Roman" charset="0"/>
              </a:rPr>
              <a:t>i-1)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1</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 </a:t>
            </a:r>
          </a:p>
          <a:p>
            <a:pPr fontAlgn="base">
              <a:lnSpc>
                <a:spcPct val="150000"/>
              </a:lnSpc>
              <a:spcBef>
                <a:spcPts val="600"/>
              </a:spcBef>
              <a:spcAft>
                <a:spcPct val="0"/>
              </a:spcAft>
              <a:buClr>
                <a:srgbClr val="3366FF"/>
              </a:buClr>
              <a:buSzPct val="80000"/>
              <a:buFont typeface="Wingdings" pitchFamily="2" charset="2"/>
              <a:buNone/>
            </a:pPr>
            <a:r>
              <a:rPr lang="en-US" altLang="zh-CN" sz="2000" dirty="0">
                <a:latin typeface="Times New Roman" charset="0"/>
                <a:ea typeface="Times New Roman" charset="0"/>
                <a:cs typeface="Times New Roman" charset="0"/>
              </a:rPr>
              <a:t>                      </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=LOC[a</a:t>
            </a:r>
            <a:r>
              <a:rPr lang="en-US" altLang="zh-CN" sz="2000" baseline="-25000" dirty="0">
                <a:latin typeface="Times New Roman" charset="0"/>
                <a:ea typeface="Times New Roman" charset="0"/>
                <a:cs typeface="Times New Roman" charset="0"/>
              </a:rPr>
              <a:t>11</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err="1">
                <a:latin typeface="Times New Roman" charset="0"/>
                <a:ea typeface="Times New Roman" charset="0"/>
                <a:cs typeface="Times New Roman" charset="0"/>
              </a:rPr>
              <a:t>i</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j - 2)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i="1" dirty="0">
                <a:latin typeface="Times New Roman" charset="0"/>
                <a:ea typeface="Times New Roman" charset="0"/>
                <a:cs typeface="Times New Roman" charset="0"/>
              </a:rPr>
              <a:t>l</a:t>
            </a:r>
          </a:p>
          <a:p>
            <a:pPr fontAlgn="base">
              <a:lnSpc>
                <a:spcPct val="150000"/>
              </a:lnSpc>
              <a:spcBef>
                <a:spcPts val="600"/>
              </a:spcBef>
              <a:spcAft>
                <a:spcPct val="0"/>
              </a:spcAft>
              <a:buClr>
                <a:schemeClr val="tx1"/>
              </a:buClr>
              <a:buSzPct val="80000"/>
            </a:pPr>
            <a:r>
              <a:rPr lang="zh-CN" altLang="en-US" sz="2000" dirty="0">
                <a:latin typeface="Times New Roman" charset="0"/>
                <a:ea typeface="Times New Roman" charset="0"/>
                <a:cs typeface="Times New Roman" charset="0"/>
              </a:rPr>
              <a:t>上例中，</a:t>
            </a:r>
            <a:r>
              <a:rPr lang="en-US" altLang="zh-CN" sz="2000" dirty="0">
                <a:latin typeface="Times New Roman" charset="0"/>
                <a:ea typeface="Times New Roman" charset="0"/>
                <a:cs typeface="Times New Roman" charset="0"/>
              </a:rPr>
              <a:t>a</a:t>
            </a:r>
            <a:r>
              <a:rPr lang="en-US" altLang="zh-CN" sz="2000" baseline="-18000" dirty="0">
                <a:latin typeface="Times New Roman" charset="0"/>
                <a:ea typeface="Times New Roman" charset="0"/>
                <a:cs typeface="Times New Roman" charset="0"/>
              </a:rPr>
              <a:t>34</a:t>
            </a:r>
            <a:r>
              <a:rPr lang="zh-CN" altLang="en-US" sz="2000" dirty="0">
                <a:latin typeface="Times New Roman" charset="0"/>
                <a:ea typeface="Times New Roman" charset="0"/>
                <a:cs typeface="Times New Roman" charset="0"/>
              </a:rPr>
              <a:t>对应着</a:t>
            </a:r>
            <a:r>
              <a:rPr lang="en-US" altLang="zh-CN" sz="2000" dirty="0" err="1">
                <a:latin typeface="Times New Roman" charset="0"/>
                <a:ea typeface="Times New Roman" charset="0"/>
                <a:cs typeface="Times New Roman" charset="0"/>
              </a:rPr>
              <a:t>sa</a:t>
            </a:r>
            <a:r>
              <a:rPr lang="en-US" altLang="zh-CN" sz="2000" dirty="0">
                <a:latin typeface="Times New Roman" charset="0"/>
                <a:ea typeface="Times New Roman" charset="0"/>
                <a:cs typeface="Times New Roman" charset="0"/>
              </a:rPr>
              <a:t>[8] ,  k</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2</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sym typeface="Symbol" pitchFamily="18" charset="2"/>
              </a:rPr>
              <a:t></a:t>
            </a:r>
            <a:r>
              <a:rPr lang="zh-CN" altLang="en-US" sz="2000" dirty="0">
                <a:latin typeface="Times New Roman" charset="0"/>
                <a:ea typeface="Times New Roman" charset="0"/>
                <a:cs typeface="Times New Roman" charset="0"/>
                <a:sym typeface="Symbol" pitchFamily="18" charset="2"/>
              </a:rPr>
              <a:t> </a:t>
            </a:r>
            <a:r>
              <a:rPr lang="en-US" altLang="zh-CN" sz="2000" dirty="0">
                <a:latin typeface="Times New Roman" charset="0"/>
                <a:ea typeface="Times New Roman" charset="0"/>
                <a:cs typeface="Times New Roman" charset="0"/>
                <a:sym typeface="Symbol" pitchFamily="18" charset="2"/>
              </a:rPr>
              <a:t>3 </a:t>
            </a:r>
            <a:r>
              <a:rPr lang="en-US" altLang="zh-CN" sz="2000" dirty="0">
                <a:latin typeface="Times New Roman" charset="0"/>
                <a:ea typeface="Times New Roman" charset="0"/>
                <a:cs typeface="Times New Roman" charset="0"/>
              </a:rPr>
              <a:t>+</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4 - 2 =</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8</a:t>
            </a:r>
            <a:r>
              <a:rPr lang="zh-CN" altLang="en-US" sz="2000" dirty="0">
                <a:latin typeface="Times New Roman" charset="0"/>
                <a:ea typeface="Times New Roman" charset="0"/>
                <a:cs typeface="Times New Roman" charset="0"/>
              </a:rPr>
              <a:t>，称</a:t>
            </a:r>
            <a:r>
              <a:rPr lang="en-US" altLang="zh-CN" sz="2000" dirty="0" err="1">
                <a:latin typeface="Times New Roman" charset="0"/>
                <a:ea typeface="Times New Roman" charset="0"/>
                <a:cs typeface="Times New Roman" charset="0"/>
              </a:rPr>
              <a:t>sa</a:t>
            </a:r>
            <a:r>
              <a:rPr lang="en-US" altLang="zh-CN" sz="2000" dirty="0">
                <a:latin typeface="Times New Roman" charset="0"/>
                <a:ea typeface="Times New Roman" charset="0"/>
                <a:cs typeface="Times New Roman" charset="0"/>
              </a:rPr>
              <a:t>[1…3</a:t>
            </a:r>
            <a:r>
              <a:rPr lang="en-US" altLang="zh-CN" sz="2000" dirty="0">
                <a:latin typeface="Times New Roman" charset="0"/>
                <a:ea typeface="Times New Roman" charset="0"/>
                <a:cs typeface="Times New Roman" charset="0"/>
                <a:sym typeface="Symbol" pitchFamily="18" charset="2"/>
              </a:rPr>
              <a:t></a:t>
            </a:r>
            <a:r>
              <a:rPr lang="en-US" altLang="zh-CN" sz="2000" dirty="0">
                <a:latin typeface="Times New Roman" charset="0"/>
                <a:ea typeface="Times New Roman" charset="0"/>
                <a:cs typeface="Times New Roman" charset="0"/>
              </a:rPr>
              <a:t>n-2]</a:t>
            </a:r>
            <a:r>
              <a:rPr lang="zh-CN" altLang="en-US" sz="2000" dirty="0">
                <a:latin typeface="Times New Roman" charset="0"/>
                <a:ea typeface="Times New Roman" charset="0"/>
                <a:cs typeface="Times New Roman" charset="0"/>
              </a:rPr>
              <a:t>是</a:t>
            </a:r>
            <a:r>
              <a:rPr lang="en-US" altLang="zh-CN" sz="2000" dirty="0">
                <a:latin typeface="Times New Roman" charset="0"/>
                <a:ea typeface="Times New Roman" charset="0"/>
                <a:cs typeface="Times New Roman" charset="0"/>
              </a:rPr>
              <a:t>n</a:t>
            </a:r>
            <a:r>
              <a:rPr lang="zh-CN" altLang="en-US" sz="2000" dirty="0">
                <a:latin typeface="Times New Roman" charset="0"/>
                <a:ea typeface="Times New Roman" charset="0"/>
                <a:cs typeface="Times New Roman" charset="0"/>
              </a:rPr>
              <a:t>阶三对角矩阵</a:t>
            </a:r>
            <a:r>
              <a:rPr lang="en-US" altLang="zh-CN" sz="2000" dirty="0">
                <a:latin typeface="Times New Roman" charset="0"/>
                <a:ea typeface="Times New Roman" charset="0"/>
                <a:cs typeface="Times New Roman" charset="0"/>
              </a:rPr>
              <a:t>A</a:t>
            </a:r>
            <a:r>
              <a:rPr lang="zh-CN" altLang="en-US" sz="2000" dirty="0">
                <a:latin typeface="Times New Roman" charset="0"/>
                <a:ea typeface="Times New Roman" charset="0"/>
                <a:cs typeface="Times New Roman" charset="0"/>
              </a:rPr>
              <a:t>的压缩存储。</a:t>
            </a:r>
          </a:p>
          <a:p>
            <a:pPr fontAlgn="base">
              <a:lnSpc>
                <a:spcPct val="150000"/>
              </a:lnSpc>
              <a:spcBef>
                <a:spcPts val="600"/>
              </a:spcBef>
              <a:spcAft>
                <a:spcPct val="0"/>
              </a:spcAft>
              <a:buClr>
                <a:schemeClr val="tx1"/>
              </a:buClr>
              <a:buSzPct val="80000"/>
            </a:pPr>
            <a:r>
              <a:rPr lang="zh-CN" altLang="en-US" sz="2000" dirty="0">
                <a:solidFill>
                  <a:srgbClr val="FF0000"/>
                </a:solidFill>
                <a:latin typeface="Times New Roman" charset="0"/>
                <a:ea typeface="Times New Roman" charset="0"/>
                <a:cs typeface="Times New Roman" charset="0"/>
              </a:rPr>
              <a:t>上述各种特殊矩阵，其非零元素的分布都是有规律的，因此总能找到一种方法将它们压缩存储到一个向量中</a:t>
            </a:r>
            <a:r>
              <a:rPr lang="zh-CN" altLang="en-US" sz="2000" dirty="0">
                <a:latin typeface="Times New Roman" charset="0"/>
                <a:ea typeface="Times New Roman" charset="0"/>
                <a:cs typeface="Times New Roman" charset="0"/>
              </a:rPr>
              <a:t>，并且一般都能找到矩阵中的元素与该向量的对应关系，通过这个关系，仍能对矩阵的元素进行</a:t>
            </a:r>
            <a:r>
              <a:rPr lang="zh-CN" altLang="en-US" sz="2000" dirty="0">
                <a:solidFill>
                  <a:srgbClr val="FF0000"/>
                </a:solidFill>
                <a:latin typeface="Times New Roman" charset="0"/>
                <a:ea typeface="Times New Roman" charset="0"/>
                <a:cs typeface="Times New Roman" charset="0"/>
              </a:rPr>
              <a:t>随机存取。 </a:t>
            </a:r>
            <a:endParaRPr kumimoji="1" lang="zh-CN" altLang="en-US" sz="2000" dirty="0">
              <a:solidFill>
                <a:srgbClr val="FF0000"/>
              </a:solidFill>
              <a:latin typeface="Times New Roman" charset="0"/>
              <a:ea typeface="Times New Roman" charset="0"/>
              <a:cs typeface="Times New Roman"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920725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A311A-5F41-2B0A-D830-FD64ED9A28FB}"/>
              </a:ext>
            </a:extLst>
          </p:cNvPr>
          <p:cNvSpPr>
            <a:spLocks noGrp="1"/>
          </p:cNvSpPr>
          <p:nvPr>
            <p:ph type="title"/>
          </p:nvPr>
        </p:nvSpPr>
        <p:spPr/>
        <p:txBody>
          <a:bodyPr/>
          <a:lstStyle/>
          <a:p>
            <a:r>
              <a:rPr lang="zh-CN" altLang="en-US" dirty="0"/>
              <a:t>稀疏矩阵</a:t>
            </a:r>
          </a:p>
        </p:txBody>
      </p:sp>
      <p:sp>
        <p:nvSpPr>
          <p:cNvPr id="3" name="内容占位符 2">
            <a:extLst>
              <a:ext uri="{FF2B5EF4-FFF2-40B4-BE49-F238E27FC236}">
                <a16:creationId xmlns:a16="http://schemas.microsoft.com/office/drawing/2014/main" id="{7A40DB5C-6477-05B6-7D02-317E391ED676}"/>
              </a:ext>
            </a:extLst>
          </p:cNvPr>
          <p:cNvSpPr>
            <a:spLocks noGrp="1"/>
          </p:cNvSpPr>
          <p:nvPr>
            <p:ph idx="1"/>
          </p:nvPr>
        </p:nvSpPr>
        <p:spPr/>
        <p:txBody>
          <a:bodyPr>
            <a:normAutofit/>
          </a:bodyPr>
          <a:lstStyle/>
          <a:p>
            <a:pPr>
              <a:lnSpc>
                <a:spcPct val="120000"/>
              </a:lnSpc>
              <a:spcBef>
                <a:spcPts val="1200"/>
              </a:spcBef>
            </a:pPr>
            <a:r>
              <a:rPr lang="zh-CN" altLang="en-US" sz="1800" dirty="0"/>
              <a:t>在科学与工程领域，求解线性模型时经常出现大型的稀疏矩阵。如数值法求解偏微分方程时通常也会出现稀疏矩阵。</a:t>
            </a:r>
            <a:endParaRPr lang="en-US" altLang="zh-CN" sz="1800" dirty="0"/>
          </a:p>
          <a:p>
            <a:pPr>
              <a:lnSpc>
                <a:spcPct val="120000"/>
              </a:lnSpc>
              <a:spcBef>
                <a:spcPts val="1200"/>
              </a:spcBef>
            </a:pPr>
            <a:r>
              <a:rPr lang="zh-CN" altLang="en-US" sz="1800" dirty="0"/>
              <a:t>再如，手写签名的扫描图像是一幅黑白图像，若以位图方式存储，则白色像素远远多于黑色部分的像素，就可以将其按稀疏矩阵编码，仅保存其少数像素的行列信息，如图所示。</a:t>
            </a:r>
            <a:endParaRPr lang="en-US" altLang="zh-CN" sz="1800" dirty="0"/>
          </a:p>
          <a:p>
            <a:pPr>
              <a:lnSpc>
                <a:spcPct val="120000"/>
              </a:lnSpc>
              <a:spcBef>
                <a:spcPts val="1200"/>
              </a:spcBef>
            </a:pPr>
            <a:endParaRPr lang="en-US" altLang="zh-CN" sz="1800" dirty="0"/>
          </a:p>
          <a:p>
            <a:pPr>
              <a:lnSpc>
                <a:spcPct val="120000"/>
              </a:lnSpc>
              <a:spcBef>
                <a:spcPts val="1200"/>
              </a:spcBef>
            </a:pPr>
            <a:endParaRPr lang="en-US" altLang="zh-CN" sz="1800" dirty="0"/>
          </a:p>
          <a:p>
            <a:pPr>
              <a:lnSpc>
                <a:spcPct val="120000"/>
              </a:lnSpc>
              <a:spcBef>
                <a:spcPts val="1200"/>
              </a:spcBef>
            </a:pPr>
            <a:endParaRPr lang="en-US" altLang="zh-CN" sz="1800" dirty="0"/>
          </a:p>
          <a:p>
            <a:pPr>
              <a:lnSpc>
                <a:spcPct val="120000"/>
              </a:lnSpc>
              <a:spcBef>
                <a:spcPts val="1200"/>
              </a:spcBef>
            </a:pPr>
            <a:r>
              <a:rPr lang="zh-CN" altLang="en-US" sz="1800" dirty="0"/>
              <a:t>在使用计算机存储和操作稀疏矩阵时，经常需要修改标准算法以利用矩阵的稀疏结构。由于其自身的稀疏特性，通过压缩可以大大节省稀疏矩阵的内存代价。更为重要的是，由于过大的尺寸，标准的算法经常无法操作这些稀疏矩阵。</a:t>
            </a:r>
          </a:p>
        </p:txBody>
      </p:sp>
      <p:sp>
        <p:nvSpPr>
          <p:cNvPr id="4" name="灯片编号占位符 3">
            <a:extLst>
              <a:ext uri="{FF2B5EF4-FFF2-40B4-BE49-F238E27FC236}">
                <a16:creationId xmlns:a16="http://schemas.microsoft.com/office/drawing/2014/main" id="{5595CE2F-661D-58C3-ED99-A2522B1B9C12}"/>
              </a:ext>
            </a:extLst>
          </p:cNvPr>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sp>
        <p:nvSpPr>
          <p:cNvPr id="5" name="页脚占位符 4">
            <a:extLst>
              <a:ext uri="{FF2B5EF4-FFF2-40B4-BE49-F238E27FC236}">
                <a16:creationId xmlns:a16="http://schemas.microsoft.com/office/drawing/2014/main" id="{41B0EBFE-FEE3-DC71-BC1A-1F539AB91A88}"/>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a:extLst>
              <a:ext uri="{FF2B5EF4-FFF2-40B4-BE49-F238E27FC236}">
                <a16:creationId xmlns:a16="http://schemas.microsoft.com/office/drawing/2014/main" id="{45631F5B-7598-6DF4-572F-4D4A420CBF3E}"/>
              </a:ext>
            </a:extLst>
          </p:cNvPr>
          <p:cNvPicPr>
            <a:picLocks noChangeAspect="1"/>
          </p:cNvPicPr>
          <p:nvPr/>
        </p:nvPicPr>
        <p:blipFill>
          <a:blip r:embed="rId2"/>
          <a:stretch>
            <a:fillRect/>
          </a:stretch>
        </p:blipFill>
        <p:spPr>
          <a:xfrm>
            <a:off x="3152886" y="3026438"/>
            <a:ext cx="2838227" cy="1103450"/>
          </a:xfrm>
          <a:prstGeom prst="rect">
            <a:avLst/>
          </a:prstGeom>
        </p:spPr>
      </p:pic>
    </p:spTree>
    <p:extLst>
      <p:ext uri="{BB962C8B-B14F-4D97-AF65-F5344CB8AC3E}">
        <p14:creationId xmlns:p14="http://schemas.microsoft.com/office/powerpoint/2010/main" val="162786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2000" y="818700"/>
            <a:ext cx="8280000" cy="5221740"/>
          </a:xfrm>
        </p:spPr>
        <p:txBody>
          <a:bodyPr>
            <a:normAutofit/>
          </a:bodyPr>
          <a:lstStyle/>
          <a:p>
            <a:pPr marL="342900" lvl="2" indent="-342900">
              <a:lnSpc>
                <a:spcPct val="150000"/>
              </a:lnSpc>
              <a:spcBef>
                <a:spcPts val="1200"/>
              </a:spcBef>
              <a:spcAft>
                <a:spcPts val="600"/>
              </a:spcAft>
              <a:defRPr/>
            </a:pPr>
            <a:r>
              <a:rPr lang="zh-CN" altLang="en-US" sz="2000" dirty="0">
                <a:latin typeface="宋体" pitchFamily="2" charset="-122"/>
              </a:rPr>
              <a:t>稀疏矩阵</a:t>
            </a:r>
            <a:r>
              <a:rPr lang="en-US" altLang="zh-CN" sz="2000" dirty="0"/>
              <a:t>(Sparse Matrix)</a:t>
            </a:r>
            <a:r>
              <a:rPr lang="zh-CN" altLang="en-US" sz="2000" dirty="0">
                <a:latin typeface="宋体" pitchFamily="2" charset="-122"/>
              </a:rPr>
              <a:t>：对于稀疏矩阵，目前还没有一个确切的定义。设矩阵</a:t>
            </a:r>
            <a:r>
              <a:rPr lang="en-US" altLang="zh-CN" sz="2000" dirty="0"/>
              <a:t>A</a:t>
            </a:r>
            <a:r>
              <a:rPr lang="zh-CN" altLang="en-US" sz="2000" dirty="0"/>
              <a:t>是一个</a:t>
            </a:r>
            <a:r>
              <a:rPr lang="en-US" altLang="zh-CN" sz="2000" dirty="0" err="1"/>
              <a:t>n</a:t>
            </a:r>
            <a:r>
              <a:rPr lang="en-US" altLang="zh-CN" sz="2000" dirty="0" err="1">
                <a:sym typeface="Symbol" pitchFamily="18" charset="2"/>
              </a:rPr>
              <a:t></a:t>
            </a:r>
            <a:r>
              <a:rPr lang="en-US" altLang="zh-CN" sz="2000" dirty="0" err="1"/>
              <a:t>m</a:t>
            </a:r>
            <a:r>
              <a:rPr lang="zh-CN" altLang="en-US" sz="2000" dirty="0"/>
              <a:t>的</a:t>
            </a:r>
            <a:r>
              <a:rPr lang="zh-CN" altLang="en-US" sz="2000" dirty="0">
                <a:latin typeface="宋体" pitchFamily="2" charset="-122"/>
              </a:rPr>
              <a:t>矩阵中有</a:t>
            </a:r>
            <a:r>
              <a:rPr lang="en-US" altLang="zh-CN" sz="2000" dirty="0"/>
              <a:t>s</a:t>
            </a:r>
            <a:r>
              <a:rPr lang="zh-CN" altLang="en-US" sz="2000" dirty="0">
                <a:latin typeface="宋体" pitchFamily="2" charset="-122"/>
              </a:rPr>
              <a:t>个非零元素，设 </a:t>
            </a:r>
            <a:r>
              <a:rPr lang="en-US" altLang="zh-CN" sz="2000" dirty="0"/>
              <a:t>δ=s/(</a:t>
            </a:r>
            <a:r>
              <a:rPr lang="en-US" altLang="zh-CN" sz="2000" dirty="0" err="1"/>
              <a:t>n</a:t>
            </a:r>
            <a:r>
              <a:rPr lang="en-US" altLang="zh-CN" sz="2000" dirty="0" err="1">
                <a:sym typeface="Symbol" pitchFamily="18" charset="2"/>
              </a:rPr>
              <a:t></a:t>
            </a:r>
            <a:r>
              <a:rPr lang="en-US" altLang="zh-CN" sz="2000" dirty="0" err="1"/>
              <a:t>m</a:t>
            </a:r>
            <a:r>
              <a:rPr lang="en-US" altLang="zh-CN" sz="2000" dirty="0"/>
              <a:t>)</a:t>
            </a:r>
            <a:r>
              <a:rPr lang="zh-CN" altLang="en-US" sz="2000" dirty="0"/>
              <a:t>，</a:t>
            </a:r>
            <a:r>
              <a:rPr lang="zh-CN" altLang="en-US" sz="2000" dirty="0">
                <a:latin typeface="宋体" pitchFamily="2" charset="-122"/>
              </a:rPr>
              <a:t>称</a:t>
            </a:r>
            <a:r>
              <a:rPr lang="en-US" altLang="zh-CN" sz="2000" dirty="0" err="1"/>
              <a:t>δ</a:t>
            </a:r>
            <a:r>
              <a:rPr lang="zh-CN" altLang="en-US" sz="2000" dirty="0"/>
              <a:t>为</a:t>
            </a:r>
            <a:r>
              <a:rPr lang="zh-CN" altLang="en-US" sz="2000" dirty="0">
                <a:latin typeface="宋体" pitchFamily="2" charset="-122"/>
              </a:rPr>
              <a:t>稀疏因子，如果某一矩阵的稀疏因子</a:t>
            </a:r>
            <a:r>
              <a:rPr lang="en-US" altLang="zh-CN" sz="2000" dirty="0" err="1"/>
              <a:t>δ</a:t>
            </a:r>
            <a:r>
              <a:rPr lang="zh-CN" altLang="en-US" sz="2000" dirty="0">
                <a:latin typeface="宋体" pitchFamily="2" charset="-122"/>
              </a:rPr>
              <a:t>满足</a:t>
            </a:r>
            <a:r>
              <a:rPr lang="en-US" altLang="zh-CN" sz="2000" dirty="0"/>
              <a:t>δ≦0.05</a:t>
            </a:r>
            <a:r>
              <a:rPr lang="zh-CN" altLang="en-US" sz="2000" dirty="0">
                <a:latin typeface="宋体" pitchFamily="2" charset="-122"/>
              </a:rPr>
              <a:t>时称为稀疏矩阵。</a:t>
            </a:r>
            <a:endParaRPr lang="zh-CN" altLang="en-US" sz="2000" dirty="0"/>
          </a:p>
        </p:txBody>
      </p:sp>
      <p:sp>
        <p:nvSpPr>
          <p:cNvPr id="2" name="标题 1"/>
          <p:cNvSpPr>
            <a:spLocks noGrp="1"/>
          </p:cNvSpPr>
          <p:nvPr>
            <p:ph type="title"/>
          </p:nvPr>
        </p:nvSpPr>
        <p:spPr/>
        <p:txBody>
          <a:bodyPr/>
          <a:lstStyle/>
          <a:p>
            <a:r>
              <a:rPr lang="zh-CN" altLang="en-US" dirty="0">
                <a:latin typeface="宋体" pitchFamily="2" charset="-122"/>
              </a:rPr>
              <a:t>稀疏矩阵</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grpSp>
        <p:nvGrpSpPr>
          <p:cNvPr id="6" name="组合 5">
            <a:extLst>
              <a:ext uri="{FF2B5EF4-FFF2-40B4-BE49-F238E27FC236}">
                <a16:creationId xmlns:a16="http://schemas.microsoft.com/office/drawing/2014/main" id="{AACD76CD-1ECC-4FF8-8E7D-7E87ED661E85}"/>
              </a:ext>
            </a:extLst>
          </p:cNvPr>
          <p:cNvGrpSpPr/>
          <p:nvPr/>
        </p:nvGrpSpPr>
        <p:grpSpPr>
          <a:xfrm>
            <a:off x="1307002" y="2511429"/>
            <a:ext cx="6710321" cy="3529013"/>
            <a:chOff x="2139763" y="2511429"/>
            <a:chExt cx="6710321" cy="3529013"/>
          </a:xfrm>
        </p:grpSpPr>
        <p:sp>
          <p:nvSpPr>
            <p:cNvPr id="10" name="Rectangle 6"/>
            <p:cNvSpPr>
              <a:spLocks noChangeArrowheads="1"/>
            </p:cNvSpPr>
            <p:nvPr/>
          </p:nvSpPr>
          <p:spPr bwMode="auto">
            <a:xfrm>
              <a:off x="2891054" y="2511429"/>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12</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9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11" name="Rectangle 7"/>
            <p:cNvSpPr>
              <a:spLocks noChangeArrowheads="1"/>
            </p:cNvSpPr>
            <p:nvPr/>
          </p:nvSpPr>
          <p:spPr bwMode="auto">
            <a:xfrm>
              <a:off x="2901610" y="2922592"/>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12" name="Rectangle 8"/>
            <p:cNvSpPr>
              <a:spLocks noChangeArrowheads="1"/>
            </p:cNvSpPr>
            <p:nvPr/>
          </p:nvSpPr>
          <p:spPr bwMode="auto">
            <a:xfrm>
              <a:off x="2901610" y="3413129"/>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4</a:t>
              </a:r>
            </a:p>
          </p:txBody>
        </p:sp>
        <p:sp>
          <p:nvSpPr>
            <p:cNvPr id="13" name="Rectangle 9"/>
            <p:cNvSpPr>
              <a:spLocks noChangeArrowheads="1"/>
            </p:cNvSpPr>
            <p:nvPr/>
          </p:nvSpPr>
          <p:spPr bwMode="auto">
            <a:xfrm>
              <a:off x="2929762" y="3903667"/>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24</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2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14" name="Rectangle 10"/>
            <p:cNvSpPr>
              <a:spLocks noChangeArrowheads="1"/>
            </p:cNvSpPr>
            <p:nvPr/>
          </p:nvSpPr>
          <p:spPr bwMode="auto">
            <a:xfrm>
              <a:off x="2929762" y="4360867"/>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18</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15" name="Rectangle 11"/>
            <p:cNvSpPr>
              <a:spLocks noChangeArrowheads="1"/>
            </p:cNvSpPr>
            <p:nvPr/>
          </p:nvSpPr>
          <p:spPr bwMode="auto">
            <a:xfrm>
              <a:off x="2943838" y="4818067"/>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-7</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16" name="AutoShape 12"/>
            <p:cNvSpPr>
              <a:spLocks/>
            </p:cNvSpPr>
            <p:nvPr/>
          </p:nvSpPr>
          <p:spPr bwMode="auto">
            <a:xfrm>
              <a:off x="2815397" y="2536829"/>
              <a:ext cx="119643" cy="3022600"/>
            </a:xfrm>
            <a:prstGeom prst="leftBracket">
              <a:avLst>
                <a:gd name="adj" fmla="val 233333"/>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7" name="AutoShape 13"/>
            <p:cNvSpPr>
              <a:spLocks/>
            </p:cNvSpPr>
            <p:nvPr/>
          </p:nvSpPr>
          <p:spPr bwMode="auto">
            <a:xfrm>
              <a:off x="8712000" y="2511429"/>
              <a:ext cx="138084" cy="3022600"/>
            </a:xfrm>
            <a:prstGeom prst="rightBracket">
              <a:avLst>
                <a:gd name="adj" fmla="val 233333"/>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18" name="Rectangle 14"/>
            <p:cNvSpPr>
              <a:spLocks noChangeArrowheads="1"/>
            </p:cNvSpPr>
            <p:nvPr/>
          </p:nvSpPr>
          <p:spPr bwMode="auto">
            <a:xfrm>
              <a:off x="2139763" y="3944942"/>
              <a:ext cx="67739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800"/>
                <a:t>A=</a:t>
              </a:r>
            </a:p>
          </p:txBody>
        </p:sp>
        <p:sp>
          <p:nvSpPr>
            <p:cNvPr id="19" name="Rectangle 15"/>
            <p:cNvSpPr>
              <a:spLocks noChangeArrowheads="1"/>
            </p:cNvSpPr>
            <p:nvPr/>
          </p:nvSpPr>
          <p:spPr bwMode="auto">
            <a:xfrm>
              <a:off x="2956154" y="5199067"/>
              <a:ext cx="39887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latin typeface="楷体_GB2312" pitchFamily="49" charset="-122"/>
                  <a:ea typeface="楷体_GB2312" pitchFamily="49" charset="-122"/>
                </a:rPr>
                <a:t>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0</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-6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0</a:t>
              </a:r>
              <a:r>
                <a:rPr lang="zh-CN" altLang="en-US" sz="2400" dirty="0">
                  <a:latin typeface="楷体_GB2312" pitchFamily="49" charset="-122"/>
                  <a:ea typeface="楷体_GB2312" pitchFamily="49" charset="-122"/>
                </a:rPr>
                <a:t>  </a:t>
              </a:r>
              <a:r>
                <a:rPr lang="en-US" sz="2400" dirty="0">
                  <a:latin typeface="楷体_GB2312" pitchFamily="49" charset="-122"/>
                  <a:ea typeface="楷体_GB2312" pitchFamily="49" charset="-122"/>
                </a:rPr>
                <a:t>  0</a:t>
              </a:r>
            </a:p>
          </p:txBody>
        </p:sp>
        <p:sp>
          <p:nvSpPr>
            <p:cNvPr id="9" name="Rectangle 16"/>
            <p:cNvSpPr>
              <a:spLocks noChangeArrowheads="1"/>
            </p:cNvSpPr>
            <p:nvPr/>
          </p:nvSpPr>
          <p:spPr bwMode="auto">
            <a:xfrm>
              <a:off x="4310917" y="5659442"/>
              <a:ext cx="310877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Arial" pitchFamily="34" charset="0"/>
                </a:rPr>
                <a:t>稀疏</a:t>
              </a:r>
              <a:r>
                <a:rPr lang="zh-CN" altLang="en-US" sz="2000" b="1" dirty="0">
                  <a:latin typeface="宋体" pitchFamily="2" charset="-122"/>
                </a:rPr>
                <a:t>矩阵</a:t>
              </a:r>
              <a:r>
                <a:rPr lang="zh-CN" altLang="en-US" sz="2000" b="1" dirty="0"/>
                <a:t>示例</a:t>
              </a:r>
            </a:p>
          </p:txBody>
        </p:sp>
      </p:grpSp>
    </p:spTree>
    <p:extLst>
      <p:ext uri="{BB962C8B-B14F-4D97-AF65-F5344CB8AC3E}">
        <p14:creationId xmlns:p14="http://schemas.microsoft.com/office/powerpoint/2010/main" val="3265496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a:t>
            </a:r>
            <a:endParaRPr lang="zh-CN" altLang="en-US" dirty="0"/>
          </a:p>
        </p:txBody>
      </p:sp>
      <p:sp>
        <p:nvSpPr>
          <p:cNvPr id="3" name="内容占位符 2"/>
          <p:cNvSpPr>
            <a:spLocks noGrp="1"/>
          </p:cNvSpPr>
          <p:nvPr>
            <p:ph idx="1"/>
          </p:nvPr>
        </p:nvSpPr>
        <p:spPr/>
        <p:txBody>
          <a:bodyPr/>
          <a:lstStyle/>
          <a:p>
            <a:pPr fontAlgn="base">
              <a:lnSpc>
                <a:spcPct val="125000"/>
              </a:lnSpc>
              <a:spcBef>
                <a:spcPts val="1200"/>
              </a:spcBef>
              <a:spcAft>
                <a:spcPct val="0"/>
              </a:spcAft>
            </a:pPr>
            <a:r>
              <a:rPr lang="zh-CN" altLang="en-US" sz="2000" kern="0" dirty="0">
                <a:solidFill>
                  <a:srgbClr val="000000"/>
                </a:solidFill>
                <a:latin typeface="Arial"/>
                <a:ea typeface="宋体" panose="02010600030101010101" pitchFamily="2" charset="-122"/>
              </a:rPr>
              <a:t>三元组表示法</a:t>
            </a:r>
          </a:p>
          <a:p>
            <a:pPr fontAlgn="base">
              <a:lnSpc>
                <a:spcPct val="125000"/>
              </a:lnSpc>
              <a:spcBef>
                <a:spcPts val="1200"/>
              </a:spcBef>
              <a:spcAft>
                <a:spcPct val="0"/>
              </a:spcAft>
            </a:pPr>
            <a:r>
              <a:rPr lang="zh-CN" altLang="en-US" sz="2000" kern="0" dirty="0">
                <a:solidFill>
                  <a:srgbClr val="000000"/>
                </a:solidFill>
                <a:latin typeface="Arial"/>
                <a:ea typeface="宋体" panose="02010600030101010101" pitchFamily="2" charset="-122"/>
              </a:rPr>
              <a:t>矩阵中的每个元素都是由行序号和列序号唯一确定的。因此，我们需要用三项内容表示稀疏矩阵中的每个非零元素，即形式为： </a:t>
            </a:r>
            <a:r>
              <a:rPr lang="en-US" altLang="zh-CN" sz="2000" kern="0" dirty="0">
                <a:solidFill>
                  <a:srgbClr val="000000"/>
                </a:solidFill>
                <a:latin typeface="Arial"/>
                <a:ea typeface="宋体" panose="02010600030101010101" pitchFamily="2" charset="-122"/>
              </a:rPr>
              <a:t>(</a:t>
            </a:r>
            <a:r>
              <a:rPr lang="en-US" altLang="zh-CN" sz="2000" i="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i,j,value</a:t>
            </a:r>
            <a:r>
              <a:rPr lang="en-US" altLang="zh-CN" sz="2000" kern="0" dirty="0">
                <a:solidFill>
                  <a:srgbClr val="000000"/>
                </a:solidFill>
                <a:latin typeface="Arial"/>
                <a:ea typeface="宋体" panose="02010600030101010101" pitchFamily="2" charset="-122"/>
              </a:rPr>
              <a:t>)</a:t>
            </a:r>
          </a:p>
          <a:p>
            <a:pPr fontAlgn="base">
              <a:lnSpc>
                <a:spcPct val="125000"/>
              </a:lnSpc>
              <a:spcBef>
                <a:spcPts val="1200"/>
              </a:spcBef>
              <a:spcAft>
                <a:spcPct val="0"/>
              </a:spcAft>
            </a:pPr>
            <a:r>
              <a:rPr lang="zh-CN" altLang="en-US" sz="2000" kern="0" dirty="0">
                <a:solidFill>
                  <a:srgbClr val="000000"/>
                </a:solidFill>
                <a:latin typeface="Arial"/>
                <a:ea typeface="宋体" panose="02010600030101010101" pitchFamily="2" charset="-122"/>
              </a:rPr>
              <a:t>其中，</a:t>
            </a:r>
            <a:r>
              <a:rPr lang="en-US" altLang="zh-CN" sz="2000" i="1" kern="0" dirty="0" err="1">
                <a:solidFill>
                  <a:srgbClr val="000000"/>
                </a:solidFill>
                <a:latin typeface="Times New Roman" panose="02020603050405020304" pitchFamily="18" charset="0"/>
                <a:ea typeface="宋体" panose="02010600030101010101" pitchFamily="2" charset="-122"/>
              </a:rPr>
              <a:t>i</a:t>
            </a:r>
            <a:r>
              <a:rPr lang="zh-CN" altLang="en-US" sz="2000" kern="0" dirty="0">
                <a:solidFill>
                  <a:srgbClr val="000000"/>
                </a:solidFill>
                <a:latin typeface="Arial"/>
                <a:ea typeface="宋体" panose="02010600030101010101" pitchFamily="2" charset="-122"/>
              </a:rPr>
              <a:t>表示行序号，</a:t>
            </a:r>
            <a:r>
              <a:rPr lang="en-US" altLang="zh-CN" sz="2000" i="1" kern="0" dirty="0">
                <a:solidFill>
                  <a:srgbClr val="000000"/>
                </a:solidFill>
                <a:latin typeface="Times New Roman" panose="02020603050405020304" pitchFamily="18" charset="0"/>
                <a:ea typeface="宋体" panose="02010600030101010101" pitchFamily="2" charset="-122"/>
              </a:rPr>
              <a:t>j</a:t>
            </a:r>
            <a:r>
              <a:rPr lang="zh-CN" altLang="en-US" sz="2000" kern="0" dirty="0">
                <a:solidFill>
                  <a:srgbClr val="000000"/>
                </a:solidFill>
                <a:latin typeface="Arial"/>
                <a:ea typeface="宋体" panose="02010600030101010101" pitchFamily="2" charset="-122"/>
              </a:rPr>
              <a:t>表示列序号，</a:t>
            </a:r>
            <a:r>
              <a:rPr lang="en-US" altLang="zh-CN" sz="2000" i="1" kern="0" dirty="0">
                <a:solidFill>
                  <a:srgbClr val="000000"/>
                </a:solidFill>
                <a:latin typeface="Times New Roman" panose="02020603050405020304" pitchFamily="18" charset="0"/>
                <a:ea typeface="宋体" panose="02010600030101010101" pitchFamily="2" charset="-122"/>
              </a:rPr>
              <a:t>value</a:t>
            </a:r>
            <a:r>
              <a:rPr lang="zh-CN" altLang="en-US" sz="2000" kern="0" dirty="0">
                <a:solidFill>
                  <a:srgbClr val="000000"/>
                </a:solidFill>
                <a:latin typeface="Arial"/>
                <a:ea typeface="宋体" panose="02010600030101010101" pitchFamily="2" charset="-122"/>
              </a:rPr>
              <a:t>表示非零元素的值，通常将它称为三元组。</a:t>
            </a: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pic>
        <p:nvPicPr>
          <p:cNvPr id="9" name="图片 8"/>
          <p:cNvPicPr>
            <a:picLocks noChangeAspect="1"/>
          </p:cNvPicPr>
          <p:nvPr/>
        </p:nvPicPr>
        <p:blipFill>
          <a:blip r:embed="rId2"/>
          <a:stretch>
            <a:fillRect/>
          </a:stretch>
        </p:blipFill>
        <p:spPr>
          <a:xfrm>
            <a:off x="854438" y="3622211"/>
            <a:ext cx="3035124" cy="2418229"/>
          </a:xfrm>
          <a:prstGeom prst="rect">
            <a:avLst/>
          </a:prstGeom>
        </p:spPr>
      </p:pic>
      <p:sp>
        <p:nvSpPr>
          <p:cNvPr id="10" name="矩形 9"/>
          <p:cNvSpPr/>
          <p:nvPr/>
        </p:nvSpPr>
        <p:spPr>
          <a:xfrm>
            <a:off x="5078482" y="3737714"/>
            <a:ext cx="2145950" cy="1754326"/>
          </a:xfrm>
          <a:prstGeom prst="rect">
            <a:avLst/>
          </a:prstGeom>
        </p:spPr>
        <p:txBody>
          <a:bodyPr wrap="square">
            <a:spAutoFit/>
          </a:bodyPr>
          <a:lstStyle/>
          <a:p>
            <a:pPr>
              <a:lnSpc>
                <a:spcPct val="150000"/>
              </a:lnSpc>
            </a:pPr>
            <a:r>
              <a:rPr lang="zh-CN" altLang="en-US" dirty="0"/>
              <a:t>(1,2,12),  (1,3,9),</a:t>
            </a:r>
          </a:p>
          <a:p>
            <a:pPr>
              <a:lnSpc>
                <a:spcPct val="150000"/>
              </a:lnSpc>
            </a:pPr>
            <a:r>
              <a:rPr lang="zh-CN" altLang="en-US" dirty="0"/>
              <a:t>(3,1,-3),   (3,8,4), </a:t>
            </a:r>
          </a:p>
          <a:p>
            <a:pPr>
              <a:lnSpc>
                <a:spcPct val="150000"/>
              </a:lnSpc>
            </a:pPr>
            <a:r>
              <a:rPr lang="zh-CN" altLang="en-US" dirty="0"/>
              <a:t>(4,3,24),  (5,2,18), </a:t>
            </a:r>
          </a:p>
          <a:p>
            <a:pPr>
              <a:lnSpc>
                <a:spcPct val="150000"/>
              </a:lnSpc>
            </a:pPr>
            <a:r>
              <a:rPr lang="zh-CN" altLang="en-US" dirty="0"/>
              <a:t>(6,7,-7),   (7,4,-6)  </a:t>
            </a:r>
          </a:p>
        </p:txBody>
      </p:sp>
      <p:sp>
        <p:nvSpPr>
          <p:cNvPr id="11" name="右箭头 10"/>
          <p:cNvSpPr/>
          <p:nvPr/>
        </p:nvSpPr>
        <p:spPr>
          <a:xfrm>
            <a:off x="4246445" y="4433342"/>
            <a:ext cx="475153" cy="363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020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000" dirty="0">
                <a:latin typeface="Microsoft YaHei" charset="0"/>
                <a:ea typeface="Microsoft YaHei" charset="0"/>
                <a:cs typeface="Microsoft YaHei" charset="0"/>
              </a:rPr>
              <a:t>三元组顺序表</a:t>
            </a:r>
          </a:p>
          <a:p>
            <a:pPr>
              <a:lnSpc>
                <a:spcPct val="150000"/>
              </a:lnSpc>
            </a:pPr>
            <a:r>
              <a:rPr lang="zh-CN" altLang="en-US" sz="2000" dirty="0">
                <a:latin typeface="Microsoft YaHei" charset="0"/>
                <a:ea typeface="Microsoft YaHei" charset="0"/>
                <a:cs typeface="Microsoft YaHei" charset="0"/>
              </a:rPr>
              <a:t>若以行序为主序，稀疏矩阵中所有非</a:t>
            </a:r>
            <a:r>
              <a:rPr lang="en-US" altLang="zh-CN" sz="2000" dirty="0">
                <a:latin typeface="Microsoft YaHei" charset="0"/>
                <a:ea typeface="Microsoft YaHei" charset="0"/>
                <a:cs typeface="Microsoft YaHei" charset="0"/>
              </a:rPr>
              <a:t>0</a:t>
            </a:r>
            <a:r>
              <a:rPr lang="zh-CN" altLang="en-US" sz="2000" dirty="0">
                <a:latin typeface="Microsoft YaHei" charset="0"/>
                <a:ea typeface="Microsoft YaHei" charset="0"/>
                <a:cs typeface="Microsoft YaHei" charset="0"/>
              </a:rPr>
              <a:t>元素的三元组，就可以得构成该稀疏矩阵的一个三元组顺序表。相应的数据结构定义如下：</a:t>
            </a:r>
          </a:p>
          <a:p>
            <a:pPr>
              <a:lnSpc>
                <a:spcPct val="150000"/>
              </a:lnSpc>
            </a:pPr>
            <a:endParaRPr kumimoji="1" lang="zh-CN" altLang="en-US" sz="2000"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497542" y="2818019"/>
            <a:ext cx="4101353" cy="2917722"/>
          </a:xfrm>
          <a:prstGeom prst="rect">
            <a:avLst/>
          </a:prstGeom>
        </p:spPr>
        <p:txBody>
          <a:bodyPr wrap="square">
            <a:spAutoFit/>
          </a:bodyPr>
          <a:lstStyle/>
          <a:p>
            <a:pPr fontAlgn="base">
              <a:lnSpc>
                <a:spcPct val="110000"/>
              </a:lnSpc>
              <a:spcBef>
                <a:spcPct val="20000"/>
              </a:spcBef>
              <a:spcAft>
                <a:spcPct val="0"/>
              </a:spcAft>
              <a:buFont typeface="Arial" pitchFamily="34" charset="0"/>
              <a:buNone/>
            </a:pPr>
            <a:r>
              <a:rPr lang="zh-CN" altLang="en-US" dirty="0"/>
              <a:t>三元组结点定义    </a:t>
            </a:r>
          </a:p>
          <a:p>
            <a:pPr fontAlgn="base">
              <a:lnSpc>
                <a:spcPct val="110000"/>
              </a:lnSpc>
              <a:spcBef>
                <a:spcPct val="20000"/>
              </a:spcBef>
              <a:spcAft>
                <a:spcPct val="0"/>
              </a:spcAft>
              <a:buFont typeface="Arial" pitchFamily="34" charset="0"/>
              <a:buNone/>
            </a:pPr>
            <a:r>
              <a:rPr lang="en-US" altLang="zh-CN" dirty="0"/>
              <a:t>#define MAX_SIZE 101</a:t>
            </a:r>
          </a:p>
          <a:p>
            <a:pPr fontAlgn="base">
              <a:lnSpc>
                <a:spcPct val="110000"/>
              </a:lnSpc>
              <a:spcBef>
                <a:spcPct val="20000"/>
              </a:spcBef>
              <a:spcAft>
                <a:spcPct val="0"/>
              </a:spcAft>
              <a:buFont typeface="Arial" pitchFamily="34" charset="0"/>
              <a:buNone/>
            </a:pPr>
            <a:r>
              <a:rPr lang="en-US" altLang="zh-CN" dirty="0"/>
              <a:t>typedef </a:t>
            </a:r>
            <a:r>
              <a:rPr lang="en-US" altLang="zh-CN" dirty="0" err="1"/>
              <a:t>int</a:t>
            </a:r>
            <a:r>
              <a:rPr lang="en-US" altLang="zh-CN" dirty="0"/>
              <a:t> </a:t>
            </a:r>
            <a:r>
              <a:rPr lang="en-US" altLang="zh-CN" dirty="0" err="1"/>
              <a:t>elemtype</a:t>
            </a:r>
            <a:r>
              <a:rPr lang="en-US" altLang="zh-CN" dirty="0"/>
              <a:t> ;</a:t>
            </a:r>
          </a:p>
          <a:p>
            <a:pPr fontAlgn="base">
              <a:lnSpc>
                <a:spcPct val="110000"/>
              </a:lnSpc>
              <a:spcBef>
                <a:spcPct val="20000"/>
              </a:spcBef>
              <a:spcAft>
                <a:spcPct val="0"/>
              </a:spcAft>
              <a:buFont typeface="Arial" pitchFamily="34" charset="0"/>
              <a:buNone/>
            </a:pPr>
            <a:r>
              <a:rPr lang="en-US" altLang="zh-CN" dirty="0"/>
              <a:t>typedef </a:t>
            </a:r>
            <a:r>
              <a:rPr lang="en-US" altLang="zh-CN" dirty="0" err="1"/>
              <a:t>struct</a:t>
            </a:r>
            <a:endParaRPr lang="en-US" altLang="zh-CN" dirty="0"/>
          </a:p>
          <a:p>
            <a:pPr marL="355600" lvl="1" fontAlgn="base">
              <a:lnSpc>
                <a:spcPct val="110000"/>
              </a:lnSpc>
              <a:spcBef>
                <a:spcPct val="20000"/>
              </a:spcBef>
              <a:spcAft>
                <a:spcPct val="0"/>
              </a:spcAft>
              <a:buFont typeface="Arial" pitchFamily="34" charset="0"/>
              <a:buNone/>
            </a:pPr>
            <a:r>
              <a:rPr lang="en-US" altLang="zh-CN" dirty="0"/>
              <a:t>{  </a:t>
            </a:r>
            <a:r>
              <a:rPr lang="zh-CN" altLang="en-US" dirty="0"/>
              <a:t>   </a:t>
            </a:r>
            <a:r>
              <a:rPr lang="en-US" altLang="zh-CN" dirty="0"/>
              <a:t> </a:t>
            </a:r>
            <a:r>
              <a:rPr lang="en-US" altLang="zh-CN" dirty="0" err="1"/>
              <a:t>int</a:t>
            </a:r>
            <a:r>
              <a:rPr lang="en-US" altLang="zh-CN" dirty="0"/>
              <a:t>   row ;     /*  </a:t>
            </a:r>
            <a:r>
              <a:rPr lang="zh-CN" altLang="en-US" dirty="0"/>
              <a:t>行下标  *</a:t>
            </a:r>
            <a:r>
              <a:rPr lang="en-US" altLang="zh-CN" dirty="0"/>
              <a:t>/</a:t>
            </a:r>
          </a:p>
          <a:p>
            <a:pPr marL="723900" lvl="2" fontAlgn="base">
              <a:lnSpc>
                <a:spcPct val="110000"/>
              </a:lnSpc>
              <a:spcBef>
                <a:spcPct val="20000"/>
              </a:spcBef>
              <a:spcAft>
                <a:spcPct val="0"/>
              </a:spcAft>
              <a:buFont typeface="Arial" pitchFamily="34" charset="0"/>
              <a:buNone/>
            </a:pPr>
            <a:r>
              <a:rPr lang="en-US" altLang="zh-CN" dirty="0" err="1"/>
              <a:t>int</a:t>
            </a:r>
            <a:r>
              <a:rPr lang="en-US" altLang="zh-CN" dirty="0"/>
              <a:t>  col ;        /*  </a:t>
            </a:r>
            <a:r>
              <a:rPr lang="zh-CN" altLang="en-US" dirty="0"/>
              <a:t>列下标  *</a:t>
            </a:r>
            <a:r>
              <a:rPr lang="en-US" altLang="zh-CN" dirty="0"/>
              <a:t>/</a:t>
            </a:r>
          </a:p>
          <a:p>
            <a:pPr marL="723900" lvl="2" fontAlgn="base">
              <a:lnSpc>
                <a:spcPct val="110000"/>
              </a:lnSpc>
              <a:spcBef>
                <a:spcPct val="20000"/>
              </a:spcBef>
              <a:spcAft>
                <a:spcPct val="0"/>
              </a:spcAft>
              <a:buFont typeface="Arial" pitchFamily="34" charset="0"/>
              <a:buNone/>
            </a:pPr>
            <a:r>
              <a:rPr lang="en-US" altLang="zh-CN" dirty="0" err="1"/>
              <a:t>elemtype</a:t>
            </a:r>
            <a:r>
              <a:rPr lang="en-US" altLang="zh-CN" dirty="0"/>
              <a:t> value;      /*  </a:t>
            </a:r>
            <a:r>
              <a:rPr lang="zh-CN" altLang="en-US" dirty="0"/>
              <a:t>元素值  *</a:t>
            </a:r>
            <a:r>
              <a:rPr lang="en-US" altLang="zh-CN" dirty="0"/>
              <a:t>/</a:t>
            </a:r>
          </a:p>
          <a:p>
            <a:pPr marL="355600" lvl="1" fontAlgn="base">
              <a:lnSpc>
                <a:spcPct val="110000"/>
              </a:lnSpc>
              <a:spcBef>
                <a:spcPct val="20000"/>
              </a:spcBef>
              <a:spcAft>
                <a:spcPct val="0"/>
              </a:spcAft>
              <a:buFont typeface="Arial" pitchFamily="34" charset="0"/>
              <a:buNone/>
            </a:pPr>
            <a:r>
              <a:rPr lang="en-US" altLang="zh-CN" dirty="0"/>
              <a:t>}</a:t>
            </a:r>
            <a:r>
              <a:rPr lang="zh-CN" altLang="en-US" dirty="0"/>
              <a:t> </a:t>
            </a:r>
            <a:r>
              <a:rPr lang="en-US" altLang="zh-CN" dirty="0"/>
              <a:t>Triple ;</a:t>
            </a:r>
          </a:p>
        </p:txBody>
      </p:sp>
      <p:sp>
        <p:nvSpPr>
          <p:cNvPr id="8" name="矩形 7"/>
          <p:cNvSpPr/>
          <p:nvPr/>
        </p:nvSpPr>
        <p:spPr>
          <a:xfrm>
            <a:off x="4719917" y="2818019"/>
            <a:ext cx="4299671" cy="2225225"/>
          </a:xfrm>
          <a:prstGeom prst="rect">
            <a:avLst/>
          </a:prstGeom>
        </p:spPr>
        <p:txBody>
          <a:bodyPr wrap="square">
            <a:spAutoFit/>
          </a:bodyPr>
          <a:lstStyle/>
          <a:p>
            <a:pPr>
              <a:lnSpc>
                <a:spcPct val="110000"/>
              </a:lnSpc>
            </a:pPr>
            <a:r>
              <a:rPr lang="zh-CN" altLang="en-US" dirty="0"/>
              <a:t>三元组顺序表定义    </a:t>
            </a:r>
          </a:p>
          <a:p>
            <a:pPr>
              <a:lnSpc>
                <a:spcPct val="110000"/>
              </a:lnSpc>
            </a:pPr>
            <a:r>
              <a:rPr lang="en-US" altLang="zh-CN" dirty="0"/>
              <a:t>typedef </a:t>
            </a:r>
            <a:r>
              <a:rPr lang="en-US" altLang="zh-CN" dirty="0" err="1"/>
              <a:t>struct</a:t>
            </a:r>
            <a:r>
              <a:rPr lang="en-US" altLang="zh-CN" dirty="0"/>
              <a:t> </a:t>
            </a:r>
          </a:p>
          <a:p>
            <a:pPr marL="355600" lvl="1" indent="0">
              <a:lnSpc>
                <a:spcPct val="110000"/>
              </a:lnSpc>
              <a:buFont typeface="Wingdings" pitchFamily="2" charset="2"/>
              <a:buNone/>
            </a:pPr>
            <a:r>
              <a:rPr lang="en-US" altLang="zh-CN" dirty="0"/>
              <a:t>{   </a:t>
            </a:r>
            <a:r>
              <a:rPr lang="zh-CN" altLang="en-US" dirty="0"/>
              <a:t>   </a:t>
            </a:r>
            <a:r>
              <a:rPr lang="en-US" altLang="zh-CN" dirty="0" err="1"/>
              <a:t>int</a:t>
            </a:r>
            <a:r>
              <a:rPr lang="en-US" altLang="zh-CN" dirty="0"/>
              <a:t>  </a:t>
            </a:r>
            <a:r>
              <a:rPr lang="en-US" altLang="zh-CN" dirty="0" err="1"/>
              <a:t>rn</a:t>
            </a:r>
            <a:r>
              <a:rPr lang="en-US" altLang="zh-CN" dirty="0"/>
              <a:t> ;         /*   </a:t>
            </a:r>
            <a:r>
              <a:rPr lang="zh-CN" altLang="en-US" dirty="0"/>
              <a:t>行数   *</a:t>
            </a:r>
            <a:r>
              <a:rPr lang="en-US" altLang="zh-CN" dirty="0"/>
              <a:t>/</a:t>
            </a:r>
          </a:p>
          <a:p>
            <a:pPr marL="723900" lvl="2" indent="0">
              <a:lnSpc>
                <a:spcPct val="110000"/>
              </a:lnSpc>
              <a:buFont typeface="Wingdings" pitchFamily="2" charset="2"/>
              <a:buNone/>
            </a:pPr>
            <a:r>
              <a:rPr lang="en-US" altLang="zh-CN" dirty="0" err="1"/>
              <a:t>int</a:t>
            </a:r>
            <a:r>
              <a:rPr lang="en-US" altLang="zh-CN" dirty="0"/>
              <a:t>  </a:t>
            </a:r>
            <a:r>
              <a:rPr lang="en-US" altLang="zh-CN" dirty="0" err="1"/>
              <a:t>cn</a:t>
            </a:r>
            <a:r>
              <a:rPr lang="en-US" altLang="zh-CN" dirty="0"/>
              <a:t> ;         /*   </a:t>
            </a:r>
            <a:r>
              <a:rPr lang="zh-CN" altLang="en-US" dirty="0"/>
              <a:t>列数   *</a:t>
            </a:r>
            <a:r>
              <a:rPr lang="en-US" altLang="zh-CN" dirty="0"/>
              <a:t>/</a:t>
            </a:r>
          </a:p>
          <a:p>
            <a:pPr marL="723900" lvl="2" indent="0">
              <a:lnSpc>
                <a:spcPct val="110000"/>
              </a:lnSpc>
              <a:buFont typeface="Wingdings" pitchFamily="2" charset="2"/>
              <a:buNone/>
            </a:pPr>
            <a:r>
              <a:rPr lang="en-US" altLang="zh-CN" dirty="0" err="1"/>
              <a:t>int</a:t>
            </a:r>
            <a:r>
              <a:rPr lang="en-US" altLang="zh-CN" dirty="0"/>
              <a:t>  </a:t>
            </a:r>
            <a:r>
              <a:rPr lang="en-US" altLang="zh-CN" dirty="0" err="1"/>
              <a:t>tn</a:t>
            </a:r>
            <a:r>
              <a:rPr lang="en-US" altLang="zh-CN" dirty="0"/>
              <a:t> ;         /*    </a:t>
            </a:r>
            <a:r>
              <a:rPr lang="zh-CN" altLang="en-US" dirty="0"/>
              <a:t>非</a:t>
            </a:r>
            <a:r>
              <a:rPr lang="en-US" altLang="zh-CN" dirty="0"/>
              <a:t>0</a:t>
            </a:r>
            <a:r>
              <a:rPr lang="zh-CN" altLang="en-US" dirty="0"/>
              <a:t>元素个数   *</a:t>
            </a:r>
            <a:r>
              <a:rPr lang="en-US" altLang="zh-CN" dirty="0"/>
              <a:t>/</a:t>
            </a:r>
          </a:p>
          <a:p>
            <a:pPr marL="723900" lvl="2" indent="0">
              <a:lnSpc>
                <a:spcPct val="110000"/>
              </a:lnSpc>
              <a:buFont typeface="Wingdings" pitchFamily="2" charset="2"/>
              <a:buNone/>
            </a:pPr>
            <a:r>
              <a:rPr lang="en-US" altLang="zh-CN" dirty="0"/>
              <a:t>Triple   data[MAX_SIZE] ; </a:t>
            </a:r>
          </a:p>
          <a:p>
            <a:pPr marL="355600" lvl="1" indent="0">
              <a:lnSpc>
                <a:spcPct val="110000"/>
              </a:lnSpc>
              <a:buFont typeface="Wingdings" pitchFamily="2" charset="2"/>
              <a:buNone/>
            </a:pPr>
            <a:r>
              <a:rPr lang="en-US" altLang="zh-CN" dirty="0"/>
              <a:t>}</a:t>
            </a:r>
            <a:r>
              <a:rPr lang="zh-CN" altLang="en-US" dirty="0"/>
              <a:t> </a:t>
            </a:r>
            <a:r>
              <a:rPr lang="en-US" altLang="zh-CN" dirty="0" err="1"/>
              <a:t>TMatrix</a:t>
            </a:r>
            <a:r>
              <a:rPr lang="en-US" altLang="zh-CN" dirty="0"/>
              <a:t> ; </a:t>
            </a:r>
          </a:p>
        </p:txBody>
      </p:sp>
    </p:spTree>
    <p:extLst>
      <p:ext uri="{BB962C8B-B14F-4D97-AF65-F5344CB8AC3E}">
        <p14:creationId xmlns:p14="http://schemas.microsoft.com/office/powerpoint/2010/main" val="1762833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数组与广义表</a:t>
            </a:r>
          </a:p>
        </p:txBody>
      </p:sp>
      <p:sp>
        <p:nvSpPr>
          <p:cNvPr id="3" name="内容占位符 2"/>
          <p:cNvSpPr>
            <a:spLocks noGrp="1"/>
          </p:cNvSpPr>
          <p:nvPr>
            <p:ph idx="1"/>
          </p:nvPr>
        </p:nvSpPr>
        <p:spPr/>
        <p:txBody>
          <a:bodyPr>
            <a:normAutofit/>
          </a:bodyPr>
          <a:lstStyle/>
          <a:p>
            <a:pPr>
              <a:lnSpc>
                <a:spcPct val="150000"/>
              </a:lnSpc>
              <a:spcBef>
                <a:spcPts val="1200"/>
              </a:spcBef>
            </a:pPr>
            <a:r>
              <a:rPr lang="zh-CN" altLang="en-US" sz="1800" dirty="0"/>
              <a:t>数组是一种人们非常熟悉的数据结构，几乎所有的程序设计语言都支持这种数据结构或将这种数据结构设定为语言的固有类型。</a:t>
            </a:r>
          </a:p>
          <a:p>
            <a:pPr>
              <a:lnSpc>
                <a:spcPct val="150000"/>
              </a:lnSpc>
              <a:spcBef>
                <a:spcPts val="1200"/>
              </a:spcBef>
            </a:pPr>
            <a:r>
              <a:rPr lang="zh-CN" altLang="en-US" sz="1800" dirty="0">
                <a:solidFill>
                  <a:srgbClr val="FF0000"/>
                </a:solidFill>
              </a:rPr>
              <a:t>数组</a:t>
            </a:r>
            <a:r>
              <a:rPr lang="zh-CN" altLang="en-US" sz="1800" dirty="0"/>
              <a:t>这种数据结构可以看成</a:t>
            </a:r>
            <a:r>
              <a:rPr lang="zh-CN" altLang="en-US" sz="1800" dirty="0">
                <a:solidFill>
                  <a:srgbClr val="FF0000"/>
                </a:solidFill>
              </a:rPr>
              <a:t>是线性表的推广</a:t>
            </a:r>
            <a:r>
              <a:rPr lang="zh-CN" altLang="en-US" sz="1800" dirty="0"/>
              <a:t>。 </a:t>
            </a:r>
          </a:p>
          <a:p>
            <a:pPr>
              <a:lnSpc>
                <a:spcPct val="150000"/>
              </a:lnSpc>
              <a:spcBef>
                <a:spcPts val="1200"/>
              </a:spcBef>
            </a:pPr>
            <a:r>
              <a:rPr lang="zh-CN" altLang="en-US" sz="1800" dirty="0"/>
              <a:t>科学计算中涉及到大量的</a:t>
            </a:r>
            <a:r>
              <a:rPr lang="zh-CN" altLang="en-US" sz="1800" dirty="0">
                <a:solidFill>
                  <a:srgbClr val="0000FF"/>
                </a:solidFill>
              </a:rPr>
              <a:t>矩阵问题</a:t>
            </a:r>
            <a:r>
              <a:rPr lang="zh-CN" altLang="en-US" sz="1800" dirty="0"/>
              <a:t>，在程序设计语言中一般都采用数组来存储，被描述成一个二维数组。但</a:t>
            </a:r>
            <a:r>
              <a:rPr lang="zh-CN" altLang="en-US" sz="1800" dirty="0">
                <a:solidFill>
                  <a:srgbClr val="FF0000"/>
                </a:solidFill>
              </a:rPr>
              <a:t>当矩阵规模很大且具有特殊结构 </a:t>
            </a:r>
            <a:r>
              <a:rPr lang="en-US" altLang="zh-CN" sz="1800" dirty="0"/>
              <a:t>(</a:t>
            </a:r>
            <a:r>
              <a:rPr lang="zh-CN" altLang="en-US" sz="1800" dirty="0"/>
              <a:t>对角矩阵、三角矩阵、对称矩阵、稀疏矩阵等</a:t>
            </a:r>
            <a:r>
              <a:rPr lang="en-US" altLang="zh-CN" sz="1800" dirty="0"/>
              <a:t>)</a:t>
            </a:r>
            <a:r>
              <a:rPr lang="zh-CN" altLang="en-US" sz="1800" dirty="0"/>
              <a:t>，为减少程序的时间和空间需求，</a:t>
            </a:r>
            <a:r>
              <a:rPr lang="zh-CN" altLang="en-US" sz="1800" dirty="0">
                <a:solidFill>
                  <a:srgbClr val="FF0000"/>
                </a:solidFill>
              </a:rPr>
              <a:t>采用自定义的描述方式</a:t>
            </a:r>
            <a:r>
              <a:rPr lang="zh-CN" altLang="en-US" sz="1800" dirty="0"/>
              <a:t>。 </a:t>
            </a:r>
          </a:p>
          <a:p>
            <a:pPr>
              <a:lnSpc>
                <a:spcPct val="150000"/>
              </a:lnSpc>
              <a:spcBef>
                <a:spcPts val="1200"/>
              </a:spcBef>
            </a:pPr>
            <a:r>
              <a:rPr lang="zh-CN" altLang="en-US" sz="1800" dirty="0">
                <a:solidFill>
                  <a:srgbClr val="FF0000"/>
                </a:solidFill>
              </a:rPr>
              <a:t>广义表</a:t>
            </a:r>
            <a:r>
              <a:rPr lang="zh-CN" altLang="en-US" sz="1800" dirty="0"/>
              <a:t>是另一种推广形式的线性表，是一种灵活的数据结构，在许多方面有广泛的应用。</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spTree>
    <p:extLst>
      <p:ext uri="{BB962C8B-B14F-4D97-AF65-F5344CB8AC3E}">
        <p14:creationId xmlns:p14="http://schemas.microsoft.com/office/powerpoint/2010/main" val="646811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19" name="图片 118"/>
          <p:cNvPicPr>
            <a:picLocks noChangeAspect="1"/>
          </p:cNvPicPr>
          <p:nvPr/>
        </p:nvPicPr>
        <p:blipFill>
          <a:blip r:embed="rId2"/>
          <a:stretch>
            <a:fillRect/>
          </a:stretch>
        </p:blipFill>
        <p:spPr>
          <a:xfrm>
            <a:off x="5146167" y="1117002"/>
            <a:ext cx="2623565" cy="4941047"/>
          </a:xfrm>
          <a:prstGeom prst="rect">
            <a:avLst/>
          </a:prstGeom>
        </p:spPr>
      </p:pic>
      <p:pic>
        <p:nvPicPr>
          <p:cNvPr id="120" name="图片 119"/>
          <p:cNvPicPr>
            <a:picLocks noChangeAspect="1"/>
          </p:cNvPicPr>
          <p:nvPr/>
        </p:nvPicPr>
        <p:blipFill>
          <a:blip r:embed="rId3"/>
          <a:stretch>
            <a:fillRect/>
          </a:stretch>
        </p:blipFill>
        <p:spPr>
          <a:xfrm>
            <a:off x="431999" y="2066103"/>
            <a:ext cx="3615565" cy="2880694"/>
          </a:xfrm>
          <a:prstGeom prst="rect">
            <a:avLst/>
          </a:prstGeom>
        </p:spPr>
      </p:pic>
      <p:sp>
        <p:nvSpPr>
          <p:cNvPr id="121" name="右箭头 120"/>
          <p:cNvSpPr/>
          <p:nvPr/>
        </p:nvSpPr>
        <p:spPr>
          <a:xfrm>
            <a:off x="4433024" y="3042920"/>
            <a:ext cx="475153" cy="363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3362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a:t>
            </a:r>
            <a:endParaRPr kumimoji="1" lang="zh-CN" altLang="en-US" dirty="0"/>
          </a:p>
        </p:txBody>
      </p:sp>
      <p:sp>
        <p:nvSpPr>
          <p:cNvPr id="3" name="内容占位符 2"/>
          <p:cNvSpPr>
            <a:spLocks noGrp="1"/>
          </p:cNvSpPr>
          <p:nvPr>
            <p:ph idx="1"/>
          </p:nvPr>
        </p:nvSpPr>
        <p:spPr/>
        <p:txBody>
          <a:bodyPr/>
          <a:lstStyle/>
          <a:p>
            <a:pPr fontAlgn="base">
              <a:lnSpc>
                <a:spcPct val="150000"/>
              </a:lnSpc>
              <a:spcBef>
                <a:spcPts val="1080"/>
              </a:spcBef>
              <a:spcAft>
                <a:spcPct val="0"/>
              </a:spcAft>
            </a:pPr>
            <a:r>
              <a:rPr lang="zh-CN" altLang="en-US" sz="2000" dirty="0"/>
              <a:t>矩阵的运算包括矩阵的转置、矩阵求逆、矩阵的加减、矩阵的乘除等。在此，先讨论在这种压缩存储结构下的求矩阵的转置的运算。</a:t>
            </a:r>
          </a:p>
          <a:p>
            <a:pPr fontAlgn="base">
              <a:lnSpc>
                <a:spcPct val="150000"/>
              </a:lnSpc>
              <a:spcBef>
                <a:spcPts val="1080"/>
              </a:spcBef>
              <a:spcAft>
                <a:spcPct val="0"/>
              </a:spcAft>
            </a:pPr>
            <a:r>
              <a:rPr lang="zh-CN" altLang="en-US" sz="2000" dirty="0"/>
              <a:t>一个</a:t>
            </a:r>
            <a:r>
              <a:rPr lang="en-US" altLang="zh-CN" sz="2000" dirty="0" err="1"/>
              <a:t>m</a:t>
            </a:r>
            <a:r>
              <a:rPr lang="en-US" altLang="zh-CN" sz="2000" dirty="0" err="1">
                <a:sym typeface="Symbol" pitchFamily="18" charset="2"/>
              </a:rPr>
              <a:t></a:t>
            </a:r>
            <a:r>
              <a:rPr lang="en-US" altLang="zh-CN" sz="2000" dirty="0" err="1"/>
              <a:t>n</a:t>
            </a:r>
            <a:r>
              <a:rPr lang="zh-CN" altLang="en-US" sz="2000" dirty="0"/>
              <a:t>的矩阵</a:t>
            </a:r>
            <a:r>
              <a:rPr lang="en-US" altLang="zh-CN" sz="2000" dirty="0"/>
              <a:t>A</a:t>
            </a:r>
            <a:r>
              <a:rPr lang="zh-CN" altLang="en-US" sz="2000" dirty="0"/>
              <a:t>，它的转置</a:t>
            </a:r>
            <a:r>
              <a:rPr lang="en-US" altLang="zh-CN" sz="2000" dirty="0"/>
              <a:t>B</a:t>
            </a:r>
            <a:r>
              <a:rPr lang="zh-CN" altLang="en-US" sz="2000" dirty="0"/>
              <a:t>是一个</a:t>
            </a:r>
            <a:r>
              <a:rPr lang="en-US" altLang="zh-CN" sz="2000" dirty="0" err="1"/>
              <a:t>n</a:t>
            </a:r>
            <a:r>
              <a:rPr lang="en-US" altLang="zh-CN" sz="2000" dirty="0" err="1">
                <a:sym typeface="Symbol" pitchFamily="18" charset="2"/>
              </a:rPr>
              <a:t></a:t>
            </a:r>
            <a:r>
              <a:rPr lang="en-US" altLang="zh-CN" sz="2000" dirty="0" err="1"/>
              <a:t>m</a:t>
            </a:r>
            <a:r>
              <a:rPr lang="zh-CN" altLang="en-US" sz="2000" dirty="0"/>
              <a:t>的矩阵，且</a:t>
            </a:r>
            <a:r>
              <a:rPr lang="en-US" altLang="zh-CN" sz="2000" dirty="0"/>
              <a:t>b[</a:t>
            </a:r>
            <a:r>
              <a:rPr lang="en-US" altLang="zh-CN" sz="2000" dirty="0" err="1"/>
              <a:t>i</a:t>
            </a:r>
            <a:r>
              <a:rPr lang="en-US" altLang="zh-CN" sz="2000" dirty="0"/>
              <a:t>][j]=a[j][</a:t>
            </a:r>
            <a:r>
              <a:rPr lang="en-US" altLang="zh-CN" sz="2000" dirty="0" err="1"/>
              <a:t>i</a:t>
            </a:r>
            <a:r>
              <a:rPr lang="en-US" altLang="zh-CN" sz="2000" dirty="0"/>
              <a:t>]</a:t>
            </a:r>
            <a:r>
              <a:rPr lang="zh-CN" altLang="en-US" sz="2000" dirty="0"/>
              <a:t>，</a:t>
            </a:r>
            <a:r>
              <a:rPr lang="en-US" altLang="zh-CN" sz="2000" dirty="0"/>
              <a:t>0≦i≦n</a:t>
            </a:r>
            <a:r>
              <a:rPr lang="zh-CN" altLang="en-US" sz="2000" dirty="0"/>
              <a:t>，</a:t>
            </a:r>
            <a:r>
              <a:rPr lang="en-US" altLang="zh-CN" sz="2000" dirty="0"/>
              <a:t>0≦j≦m</a:t>
            </a:r>
            <a:r>
              <a:rPr lang="zh-CN" altLang="en-US" sz="2000" dirty="0"/>
              <a:t>，即</a:t>
            </a:r>
            <a:r>
              <a:rPr lang="en-US" altLang="zh-CN" sz="2000" dirty="0"/>
              <a:t>B</a:t>
            </a:r>
            <a:r>
              <a:rPr lang="zh-CN" altLang="en-US" sz="2000" dirty="0"/>
              <a:t>的行是</a:t>
            </a:r>
            <a:r>
              <a:rPr lang="en-US" altLang="zh-CN" sz="2000" dirty="0"/>
              <a:t>A</a:t>
            </a:r>
            <a:r>
              <a:rPr lang="zh-CN" altLang="en-US" sz="2000" dirty="0"/>
              <a:t>的列，</a:t>
            </a:r>
            <a:r>
              <a:rPr lang="en-US" altLang="zh-CN" sz="2000" dirty="0"/>
              <a:t>B</a:t>
            </a:r>
            <a:r>
              <a:rPr lang="zh-CN" altLang="en-US" sz="2000" dirty="0"/>
              <a:t>的列是</a:t>
            </a:r>
            <a:r>
              <a:rPr lang="en-US" altLang="zh-CN" sz="2000" dirty="0"/>
              <a:t>A</a:t>
            </a:r>
            <a:r>
              <a:rPr lang="zh-CN" altLang="en-US" sz="2000" dirty="0"/>
              <a:t>的行。</a:t>
            </a:r>
          </a:p>
          <a:p>
            <a:pPr fontAlgn="base">
              <a:lnSpc>
                <a:spcPct val="150000"/>
              </a:lnSpc>
              <a:spcBef>
                <a:spcPts val="1080"/>
              </a:spcBef>
              <a:spcAft>
                <a:spcPct val="0"/>
              </a:spcAft>
            </a:pPr>
            <a:r>
              <a:rPr lang="zh-CN" altLang="en-US" sz="2000" dirty="0"/>
              <a:t>设稀疏矩阵</a:t>
            </a:r>
            <a:r>
              <a:rPr lang="en-US" altLang="zh-CN" sz="2000" dirty="0"/>
              <a:t>A</a:t>
            </a:r>
            <a:r>
              <a:rPr lang="zh-CN" altLang="en-US" sz="2000" dirty="0"/>
              <a:t>是按行优先顺序压缩存储在三元组表</a:t>
            </a:r>
            <a:r>
              <a:rPr lang="en-US" altLang="zh-CN" sz="2000" dirty="0" err="1"/>
              <a:t>a.data</a:t>
            </a:r>
            <a:r>
              <a:rPr lang="zh-CN" altLang="en-US" sz="2000" dirty="0"/>
              <a:t>中，若仅仅是简单地交换</a:t>
            </a:r>
            <a:r>
              <a:rPr lang="en-US" altLang="zh-CN" sz="2000" dirty="0" err="1"/>
              <a:t>a.data</a:t>
            </a:r>
            <a:r>
              <a:rPr lang="zh-CN" altLang="en-US" sz="2000" dirty="0"/>
              <a:t>中</a:t>
            </a:r>
            <a:r>
              <a:rPr lang="en-US" altLang="zh-CN" sz="2000" dirty="0" err="1"/>
              <a:t>i</a:t>
            </a:r>
            <a:r>
              <a:rPr lang="zh-CN" altLang="en-US" sz="2000" dirty="0"/>
              <a:t>和</a:t>
            </a:r>
            <a:r>
              <a:rPr lang="en-US" altLang="zh-CN" sz="2000" dirty="0"/>
              <a:t>j</a:t>
            </a:r>
            <a:r>
              <a:rPr lang="zh-CN" altLang="en-US" sz="2000" dirty="0"/>
              <a:t>的内容，得到三元组表</a:t>
            </a:r>
            <a:r>
              <a:rPr lang="en-US" altLang="zh-CN" sz="2000" dirty="0" err="1"/>
              <a:t>b.data</a:t>
            </a:r>
            <a:r>
              <a:rPr lang="zh-CN" altLang="en-US" sz="2000" dirty="0"/>
              <a:t>，</a:t>
            </a:r>
            <a:r>
              <a:rPr lang="en-US" altLang="zh-CN" sz="2000" dirty="0" err="1"/>
              <a:t>b.data</a:t>
            </a:r>
            <a:r>
              <a:rPr lang="zh-CN" altLang="en-US" sz="2000" dirty="0"/>
              <a:t>将是一个按列优先顺序存储的稀疏矩阵</a:t>
            </a:r>
            <a:r>
              <a:rPr lang="en-US" altLang="zh-CN" sz="2000" dirty="0"/>
              <a:t>B</a:t>
            </a:r>
            <a:r>
              <a:rPr lang="zh-CN" altLang="en-US" sz="2000" dirty="0"/>
              <a:t>，要得到按行优先顺序存储的</a:t>
            </a:r>
            <a:r>
              <a:rPr lang="en-US" altLang="zh-CN" sz="2000" dirty="0" err="1"/>
              <a:t>b.data</a:t>
            </a:r>
            <a:r>
              <a:rPr lang="zh-CN" altLang="en-US" sz="2000" dirty="0"/>
              <a:t>，就必须重新排列三元组表</a:t>
            </a:r>
            <a:r>
              <a:rPr lang="en-US" altLang="zh-CN" sz="2000" dirty="0" err="1"/>
              <a:t>b.data</a:t>
            </a:r>
            <a:r>
              <a:rPr lang="zh-CN" altLang="en-US" sz="2000" dirty="0"/>
              <a:t>中元素的顺序。</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0151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稀疏矩阵的转置</a:t>
            </a:r>
            <a:endParaRPr kumimoji="1" lang="zh-CN" altLang="en-US" dirty="0"/>
          </a:p>
        </p:txBody>
      </p:sp>
      <p:sp>
        <p:nvSpPr>
          <p:cNvPr id="3" name="内容占位符 2"/>
          <p:cNvSpPr>
            <a:spLocks noGrp="1"/>
          </p:cNvSpPr>
          <p:nvPr>
            <p:ph idx="1"/>
          </p:nvPr>
        </p:nvSpPr>
        <p:spPr/>
        <p:txBody>
          <a:bodyPr>
            <a:normAutofit/>
          </a:bodyPr>
          <a:lstStyle/>
          <a:p>
            <a:pPr marL="0" indent="0">
              <a:lnSpc>
                <a:spcPct val="150000"/>
              </a:lnSpc>
              <a:buFont typeface="Wingdings" pitchFamily="2" charset="2"/>
              <a:buNone/>
            </a:pPr>
            <a:r>
              <a:rPr lang="zh-CN" altLang="en-US" sz="2000" dirty="0">
                <a:latin typeface="宋体" pitchFamily="2" charset="-122"/>
              </a:rPr>
              <a:t>求转置矩阵的基本算法思想是：</a:t>
            </a:r>
          </a:p>
          <a:p>
            <a:pPr marL="0" indent="0">
              <a:lnSpc>
                <a:spcPct val="150000"/>
              </a:lnSpc>
              <a:buFont typeface="Wingdings" pitchFamily="2" charset="2"/>
              <a:buNone/>
            </a:pPr>
            <a:r>
              <a:rPr lang="zh-CN" altLang="en-US" sz="2000" dirty="0">
                <a:solidFill>
                  <a:srgbClr val="FF0000"/>
                </a:solidFill>
                <a:latin typeface="宋体" pitchFamily="2" charset="-122"/>
              </a:rPr>
              <a:t>① </a:t>
            </a:r>
            <a:r>
              <a:rPr lang="zh-CN" altLang="en-US" sz="2000" dirty="0">
                <a:latin typeface="宋体" pitchFamily="2" charset="-122"/>
              </a:rPr>
              <a:t>将矩阵的行</a:t>
            </a:r>
            <a:r>
              <a:rPr lang="zh-CN" altLang="en-US" sz="2000" dirty="0"/>
              <a:t>、</a:t>
            </a:r>
            <a:r>
              <a:rPr lang="zh-CN" altLang="en-US" sz="2000" dirty="0">
                <a:latin typeface="宋体" pitchFamily="2" charset="-122"/>
              </a:rPr>
              <a:t>列下标值交换。即将三元组表中的行</a:t>
            </a:r>
            <a:r>
              <a:rPr lang="zh-CN" altLang="en-US" sz="2000" dirty="0"/>
              <a:t>、</a:t>
            </a:r>
            <a:r>
              <a:rPr lang="zh-CN" altLang="en-US" sz="2000" dirty="0">
                <a:latin typeface="宋体" pitchFamily="2" charset="-122"/>
              </a:rPr>
              <a:t>列位置值</a:t>
            </a:r>
            <a:r>
              <a:rPr lang="en-US" altLang="zh-CN" sz="2000" dirty="0" err="1"/>
              <a:t>i</a:t>
            </a:r>
            <a:r>
              <a:rPr lang="en-US" altLang="zh-CN" sz="2000" dirty="0"/>
              <a:t> </a:t>
            </a:r>
            <a:r>
              <a:rPr lang="zh-CN" altLang="en-US" sz="2000" dirty="0"/>
              <a:t>、</a:t>
            </a:r>
            <a:r>
              <a:rPr lang="en-US" altLang="zh-CN" sz="2000" dirty="0"/>
              <a:t>j</a:t>
            </a:r>
            <a:r>
              <a:rPr lang="zh-CN" altLang="en-US" sz="2000" dirty="0"/>
              <a:t>相互</a:t>
            </a:r>
            <a:r>
              <a:rPr lang="zh-CN" altLang="en-US" sz="2000" dirty="0">
                <a:latin typeface="宋体" pitchFamily="2" charset="-122"/>
              </a:rPr>
              <a:t>交换</a:t>
            </a:r>
            <a:r>
              <a:rPr lang="zh-CN" altLang="en-US" sz="2000" dirty="0"/>
              <a:t>；</a:t>
            </a:r>
            <a:r>
              <a:rPr lang="zh-CN" altLang="en-US" sz="2000" dirty="0">
                <a:latin typeface="宋体" pitchFamily="2" charset="-122"/>
                <a:ea typeface="Arial Unicode MS" pitchFamily="34" charset="-122"/>
                <a:cs typeface="Arial Unicode MS" pitchFamily="34" charset="-122"/>
              </a:rPr>
              <a:t> </a:t>
            </a:r>
          </a:p>
          <a:p>
            <a:pPr marL="0" indent="0">
              <a:lnSpc>
                <a:spcPct val="150000"/>
              </a:lnSpc>
              <a:buFont typeface="Wingdings" pitchFamily="2" charset="2"/>
              <a:buNone/>
            </a:pPr>
            <a:r>
              <a:rPr lang="zh-CN" altLang="en-US" sz="2000" dirty="0">
                <a:solidFill>
                  <a:srgbClr val="FF0000"/>
                </a:solidFill>
                <a:latin typeface="宋体" pitchFamily="2" charset="-122"/>
              </a:rPr>
              <a:t>②</a:t>
            </a:r>
            <a:r>
              <a:rPr lang="zh-CN" altLang="en-US" sz="2000" dirty="0">
                <a:solidFill>
                  <a:srgbClr val="FF0000"/>
                </a:solidFill>
                <a:latin typeface="宋体" pitchFamily="2" charset="-122"/>
                <a:ea typeface="Arial Unicode MS" pitchFamily="34" charset="-122"/>
                <a:cs typeface="Arial Unicode MS" pitchFamily="34" charset="-122"/>
              </a:rPr>
              <a:t> </a:t>
            </a:r>
            <a:r>
              <a:rPr lang="zh-CN" altLang="en-US" sz="2000" dirty="0">
                <a:latin typeface="宋体" pitchFamily="2" charset="-122"/>
              </a:rPr>
              <a:t>重排三元组表</a:t>
            </a:r>
            <a:r>
              <a:rPr lang="zh-CN" altLang="en-US" sz="2000" dirty="0"/>
              <a:t>中元素</a:t>
            </a:r>
            <a:r>
              <a:rPr lang="zh-CN" altLang="en-US" sz="2000" dirty="0">
                <a:latin typeface="宋体" pitchFamily="2" charset="-122"/>
              </a:rPr>
              <a:t>的顺序。即交换后仍然是</a:t>
            </a:r>
            <a:r>
              <a:rPr lang="zh-CN" altLang="en-US" sz="2000" dirty="0">
                <a:solidFill>
                  <a:srgbClr val="0000FF"/>
                </a:solidFill>
                <a:latin typeface="宋体" pitchFamily="2" charset="-122"/>
              </a:rPr>
              <a:t>按行优先顺序</a:t>
            </a:r>
            <a:r>
              <a:rPr lang="zh-CN" altLang="en-US" sz="2000" dirty="0">
                <a:latin typeface="宋体" pitchFamily="2" charset="-122"/>
              </a:rPr>
              <a:t>排序的。</a:t>
            </a:r>
          </a:p>
          <a:p>
            <a:pPr marL="0" indent="0">
              <a:lnSpc>
                <a:spcPct val="150000"/>
              </a:lnSpc>
              <a:buFont typeface="Wingdings" pitchFamily="2" charset="2"/>
              <a:buNone/>
            </a:pPr>
            <a:r>
              <a:rPr lang="zh-CN" altLang="en-US" sz="2000" b="1" dirty="0">
                <a:solidFill>
                  <a:srgbClr val="FF0000"/>
                </a:solidFill>
                <a:latin typeface="宋体" pitchFamily="2" charset="-122"/>
              </a:rPr>
              <a:t>算法思想</a:t>
            </a:r>
            <a:r>
              <a:rPr lang="zh-CN" altLang="en-US" sz="2000" dirty="0">
                <a:latin typeface="宋体" pitchFamily="2" charset="-122"/>
              </a:rPr>
              <a:t>：按稀疏矩阵</a:t>
            </a:r>
            <a:r>
              <a:rPr lang="en-US" altLang="zh-CN" sz="2000" dirty="0"/>
              <a:t>A</a:t>
            </a:r>
            <a:r>
              <a:rPr lang="zh-CN" altLang="en-US" sz="2000" dirty="0"/>
              <a:t>的</a:t>
            </a:r>
            <a:r>
              <a:rPr lang="zh-CN" altLang="en-US" sz="2000" dirty="0">
                <a:latin typeface="宋体" pitchFamily="2" charset="-122"/>
              </a:rPr>
              <a:t>三元组表</a:t>
            </a:r>
            <a:r>
              <a:rPr lang="en-US" altLang="zh-CN" sz="2000" dirty="0" err="1"/>
              <a:t>a.data</a:t>
            </a:r>
            <a:r>
              <a:rPr lang="zh-CN" altLang="en-US" sz="2000" dirty="0">
                <a:latin typeface="宋体" pitchFamily="2" charset="-122"/>
              </a:rPr>
              <a:t>中的</a:t>
            </a:r>
            <a:r>
              <a:rPr lang="zh-CN" altLang="en-US" sz="2000" dirty="0">
                <a:solidFill>
                  <a:srgbClr val="FF0000"/>
                </a:solidFill>
                <a:latin typeface="宋体" pitchFamily="2" charset="-122"/>
              </a:rPr>
              <a:t>列次序依次</a:t>
            </a:r>
            <a:r>
              <a:rPr lang="zh-CN" altLang="en-US" sz="2000" dirty="0">
                <a:latin typeface="宋体" pitchFamily="2" charset="-122"/>
              </a:rPr>
              <a:t>找到相应的三元组存入</a:t>
            </a:r>
            <a:r>
              <a:rPr lang="en-US" altLang="zh-CN" sz="2000" dirty="0" err="1"/>
              <a:t>b.data</a:t>
            </a:r>
            <a:r>
              <a:rPr lang="zh-CN" altLang="en-US" sz="2000" dirty="0">
                <a:latin typeface="宋体" pitchFamily="2" charset="-122"/>
              </a:rPr>
              <a:t>中。 </a:t>
            </a:r>
          </a:p>
          <a:p>
            <a:pPr marL="0" indent="0">
              <a:lnSpc>
                <a:spcPct val="150000"/>
              </a:lnSpc>
              <a:buFont typeface="Wingdings" pitchFamily="2" charset="2"/>
              <a:buNone/>
            </a:pPr>
            <a:r>
              <a:rPr lang="zh-CN" altLang="en-US" sz="2000" dirty="0">
                <a:latin typeface="宋体" pitchFamily="2" charset="-122"/>
              </a:rPr>
              <a:t>    每转置矩阵的一个三元组，需从头至尾扫描整个三元组表</a:t>
            </a:r>
            <a:r>
              <a:rPr lang="en-US" altLang="zh-CN" sz="2000" dirty="0" err="1"/>
              <a:t>a.data</a:t>
            </a:r>
            <a:r>
              <a:rPr lang="en-US" altLang="zh-CN" sz="2000" dirty="0"/>
              <a:t> </a:t>
            </a:r>
            <a:r>
              <a:rPr lang="zh-CN" altLang="en-US" sz="2000" dirty="0">
                <a:latin typeface="宋体" pitchFamily="2" charset="-122"/>
              </a:rPr>
              <a:t>。找到之后自然就成为按行优先的转置矩阵的压缩存储表示。</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781055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稀疏矩阵的转置</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19" name="图片 118"/>
          <p:cNvPicPr>
            <a:picLocks noChangeAspect="1"/>
          </p:cNvPicPr>
          <p:nvPr/>
        </p:nvPicPr>
        <p:blipFill>
          <a:blip r:embed="rId2"/>
          <a:stretch>
            <a:fillRect/>
          </a:stretch>
        </p:blipFill>
        <p:spPr>
          <a:xfrm>
            <a:off x="1848328" y="927062"/>
            <a:ext cx="5447344" cy="5186456"/>
          </a:xfrm>
          <a:prstGeom prst="rect">
            <a:avLst/>
          </a:prstGeom>
        </p:spPr>
      </p:pic>
    </p:spTree>
    <p:extLst>
      <p:ext uri="{BB962C8B-B14F-4D97-AF65-F5344CB8AC3E}">
        <p14:creationId xmlns:p14="http://schemas.microsoft.com/office/powerpoint/2010/main" val="570795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宋体" pitchFamily="2" charset="-122"/>
              </a:rPr>
              <a:t>稀疏矩阵的转置</a:t>
            </a:r>
            <a:endParaRPr kumimoji="1" lang="zh-CN" altLang="en-US" sz="2400" dirty="0"/>
          </a:p>
        </p:txBody>
      </p:sp>
      <p:sp>
        <p:nvSpPr>
          <p:cNvPr id="3" name="内容占位符 2"/>
          <p:cNvSpPr>
            <a:spLocks noGrp="1"/>
          </p:cNvSpPr>
          <p:nvPr>
            <p:ph idx="1"/>
          </p:nvPr>
        </p:nvSpPr>
        <p:spPr>
          <a:xfrm>
            <a:off x="432000" y="874059"/>
            <a:ext cx="8280000" cy="5126040"/>
          </a:xfrm>
        </p:spPr>
        <p:txBody>
          <a:bodyPr>
            <a:normAutofit/>
          </a:bodyPr>
          <a:lstStyle/>
          <a:p>
            <a:pPr fontAlgn="base">
              <a:lnSpc>
                <a:spcPct val="110000"/>
              </a:lnSpc>
              <a:spcBef>
                <a:spcPct val="20000"/>
              </a:spcBef>
              <a:spcAft>
                <a:spcPct val="0"/>
              </a:spcAft>
              <a:buClr>
                <a:srgbClr val="3366FF"/>
              </a:buClr>
              <a:buSzPct val="80000"/>
            </a:pPr>
            <a:r>
              <a:rPr lang="zh-CN" altLang="en-US" sz="2000" dirty="0">
                <a:latin typeface="宋体" pitchFamily="2" charset="-122"/>
              </a:rPr>
              <a:t>转置矩阵的算法如下：</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432000" y="1242030"/>
            <a:ext cx="8280000" cy="5025991"/>
          </a:xfrm>
          <a:prstGeom prst="rect">
            <a:avLst/>
          </a:prstGeom>
        </p:spPr>
        <p:txBody>
          <a:bodyPr wrap="square">
            <a:spAutoFit/>
          </a:bodyPr>
          <a:lstStyle/>
          <a:p>
            <a:pPr fontAlgn="base">
              <a:lnSpc>
                <a:spcPct val="110000"/>
              </a:lnSpc>
              <a:spcBef>
                <a:spcPct val="20000"/>
              </a:spcBef>
              <a:spcAft>
                <a:spcPct val="0"/>
              </a:spcAft>
              <a:buClr>
                <a:srgbClr val="3366FF"/>
              </a:buClr>
              <a:buSzPct val="80000"/>
              <a:buFont typeface="Wingdings" pitchFamily="2" charset="2"/>
              <a:buNone/>
            </a:pPr>
            <a:r>
              <a:rPr lang="en-US" altLang="zh-CN" sz="1400" b="1" dirty="0"/>
              <a:t>void </a:t>
            </a:r>
            <a:r>
              <a:rPr lang="en-US" altLang="zh-CN" sz="1400" b="1" dirty="0" err="1"/>
              <a:t>TransMatrix</a:t>
            </a:r>
            <a:r>
              <a:rPr lang="en-US" altLang="zh-CN" sz="1400" b="1" dirty="0"/>
              <a:t>(</a:t>
            </a:r>
            <a:r>
              <a:rPr lang="en-US" altLang="zh-CN" sz="1400" b="1" dirty="0" err="1"/>
              <a:t>TMatrix</a:t>
            </a:r>
            <a:r>
              <a:rPr lang="en-US" altLang="zh-CN" sz="1400" b="1" dirty="0"/>
              <a:t> a , </a:t>
            </a:r>
            <a:r>
              <a:rPr lang="en-US" altLang="zh-CN" sz="1400" b="1" dirty="0" err="1"/>
              <a:t>TMatrix</a:t>
            </a:r>
            <a:r>
              <a:rPr lang="en-US" altLang="zh-CN" sz="1400" b="1" dirty="0"/>
              <a:t> b)</a:t>
            </a:r>
          </a:p>
          <a:p>
            <a:pPr marL="355600" lvl="1" fontAlgn="base">
              <a:lnSpc>
                <a:spcPct val="110000"/>
              </a:lnSpc>
              <a:spcBef>
                <a:spcPct val="20000"/>
              </a:spcBef>
              <a:spcAft>
                <a:spcPct val="0"/>
              </a:spcAft>
              <a:buClr>
                <a:srgbClr val="3366FF"/>
              </a:buClr>
              <a:buSzPct val="80000"/>
              <a:buFont typeface="Wingdings" pitchFamily="2" charset="2"/>
              <a:buNone/>
            </a:pPr>
            <a:r>
              <a:rPr lang="en-US" altLang="zh-CN" sz="1400" b="1" dirty="0"/>
              <a:t>{   </a:t>
            </a:r>
            <a:r>
              <a:rPr lang="en-US" altLang="zh-CN" sz="1400" b="1" dirty="0" err="1"/>
              <a:t>int</a:t>
            </a:r>
            <a:r>
              <a:rPr lang="en-US" altLang="zh-CN" sz="1400" b="1" dirty="0"/>
              <a:t> p , q , col ;</a:t>
            </a:r>
          </a:p>
          <a:p>
            <a:pPr marL="723900" lvl="2" fontAlgn="base">
              <a:lnSpc>
                <a:spcPct val="110000"/>
              </a:lnSpc>
              <a:spcBef>
                <a:spcPct val="20000"/>
              </a:spcBef>
              <a:spcAft>
                <a:spcPct val="0"/>
              </a:spcAft>
              <a:buClr>
                <a:srgbClr val="3366FF"/>
              </a:buClr>
              <a:buSzPct val="80000"/>
              <a:buFont typeface="Wingdings" pitchFamily="2" charset="2"/>
              <a:buNone/>
            </a:pPr>
            <a:r>
              <a:rPr lang="en-US" altLang="zh-CN" sz="1400" b="1" dirty="0" err="1"/>
              <a:t>b.rn</a:t>
            </a:r>
            <a:r>
              <a:rPr lang="en-US" altLang="zh-CN" sz="1400" b="1" dirty="0"/>
              <a:t>=</a:t>
            </a:r>
            <a:r>
              <a:rPr lang="en-US" altLang="zh-CN" sz="1400" b="1" dirty="0" err="1"/>
              <a:t>a.cn</a:t>
            </a:r>
            <a:r>
              <a:rPr lang="en-US" altLang="zh-CN" sz="1400" b="1" dirty="0"/>
              <a:t> ;  </a:t>
            </a:r>
            <a:r>
              <a:rPr lang="en-US" altLang="zh-CN" sz="1400" b="1" dirty="0" err="1"/>
              <a:t>b.cn</a:t>
            </a:r>
            <a:r>
              <a:rPr lang="en-US" altLang="zh-CN" sz="1400" b="1" dirty="0"/>
              <a:t>=</a:t>
            </a:r>
            <a:r>
              <a:rPr lang="en-US" altLang="zh-CN" sz="1400" b="1" dirty="0" err="1"/>
              <a:t>a.rn</a:t>
            </a:r>
            <a:r>
              <a:rPr lang="en-US" altLang="zh-CN" sz="1400" b="1" dirty="0"/>
              <a:t> ;  </a:t>
            </a:r>
            <a:r>
              <a:rPr lang="en-US" altLang="zh-CN" sz="1400" b="1" dirty="0" err="1"/>
              <a:t>b.tn</a:t>
            </a:r>
            <a:r>
              <a:rPr lang="en-US" altLang="zh-CN" sz="1400" b="1" dirty="0"/>
              <a:t>=</a:t>
            </a:r>
            <a:r>
              <a:rPr lang="en-US" altLang="zh-CN" sz="1400" b="1" dirty="0" err="1"/>
              <a:t>a.tn</a:t>
            </a:r>
            <a:r>
              <a:rPr lang="en-US" altLang="zh-CN" sz="1400" b="1" dirty="0"/>
              <a:t> ;</a:t>
            </a:r>
          </a:p>
          <a:p>
            <a:pPr marL="1079500" lvl="3" fontAlgn="base">
              <a:lnSpc>
                <a:spcPct val="110000"/>
              </a:lnSpc>
              <a:spcBef>
                <a:spcPct val="20000"/>
              </a:spcBef>
              <a:spcAft>
                <a:spcPct val="0"/>
              </a:spcAft>
              <a:buClr>
                <a:srgbClr val="3366FF"/>
              </a:buClr>
              <a:buSzPct val="80000"/>
              <a:buFont typeface="Wingdings" pitchFamily="2" charset="2"/>
              <a:buNone/>
            </a:pPr>
            <a:r>
              <a:rPr lang="en-US" altLang="zh-CN" sz="1400" b="1" dirty="0"/>
              <a:t>/*    </a:t>
            </a:r>
            <a:r>
              <a:rPr lang="zh-CN" altLang="en-US" sz="1400" b="1" dirty="0"/>
              <a:t>置</a:t>
            </a:r>
            <a:r>
              <a:rPr lang="zh-CN" altLang="en-US" sz="1400" b="1" dirty="0">
                <a:latin typeface="宋体" pitchFamily="2" charset="-122"/>
              </a:rPr>
              <a:t>三元组表</a:t>
            </a:r>
            <a:r>
              <a:rPr lang="en-US" altLang="zh-CN" sz="1400" b="1" dirty="0" err="1"/>
              <a:t>b.data</a:t>
            </a:r>
            <a:r>
              <a:rPr lang="zh-CN" altLang="en-US" sz="1400" b="1" dirty="0"/>
              <a:t>的</a:t>
            </a:r>
            <a:r>
              <a:rPr lang="zh-CN" altLang="en-US" sz="1400" b="1" dirty="0">
                <a:latin typeface="宋体" pitchFamily="2" charset="-122"/>
              </a:rPr>
              <a:t>行</a:t>
            </a:r>
            <a:r>
              <a:rPr lang="zh-CN" altLang="en-US" sz="1400" b="1" dirty="0"/>
              <a:t>、</a:t>
            </a:r>
            <a:r>
              <a:rPr lang="zh-CN" altLang="en-US" sz="1400" b="1" dirty="0">
                <a:latin typeface="宋体" pitchFamily="2" charset="-122"/>
              </a:rPr>
              <a:t>列数和非</a:t>
            </a:r>
            <a:r>
              <a:rPr lang="en-US" altLang="zh-CN" sz="1400" b="1" dirty="0"/>
              <a:t>0</a:t>
            </a:r>
            <a:r>
              <a:rPr lang="zh-CN" altLang="en-US" sz="1400" b="1" dirty="0"/>
              <a:t>元素个数</a:t>
            </a:r>
            <a:r>
              <a:rPr lang="zh-CN" altLang="en-US" sz="1400" b="1" dirty="0">
                <a:latin typeface="宋体" pitchFamily="2" charset="-122"/>
              </a:rPr>
              <a:t> </a:t>
            </a:r>
            <a:r>
              <a:rPr lang="zh-CN" altLang="en-US" sz="1400" b="1" dirty="0"/>
              <a:t>*</a:t>
            </a:r>
            <a:r>
              <a:rPr lang="en-US" altLang="zh-CN" sz="1400" b="1" dirty="0"/>
              <a:t>/</a:t>
            </a:r>
          </a:p>
          <a:p>
            <a:pPr marL="723900" lvl="2" fontAlgn="base">
              <a:lnSpc>
                <a:spcPct val="110000"/>
              </a:lnSpc>
              <a:spcBef>
                <a:spcPct val="20000"/>
              </a:spcBef>
              <a:spcAft>
                <a:spcPct val="0"/>
              </a:spcAft>
              <a:buClr>
                <a:srgbClr val="3366FF"/>
              </a:buClr>
              <a:buSzPct val="80000"/>
              <a:buFont typeface="Wingdings" pitchFamily="2" charset="2"/>
              <a:buNone/>
            </a:pPr>
            <a:r>
              <a:rPr lang="en-US" altLang="zh-CN" sz="1400" b="1" dirty="0"/>
              <a:t>if  (</a:t>
            </a:r>
            <a:r>
              <a:rPr lang="en-US" altLang="zh-CN" sz="1400" b="1" dirty="0" err="1"/>
              <a:t>b.tn</a:t>
            </a:r>
            <a:r>
              <a:rPr lang="en-US" altLang="zh-CN" sz="1400" b="1" dirty="0"/>
              <a:t>==0)    </a:t>
            </a:r>
            <a:r>
              <a:rPr lang="en-US" altLang="zh-CN" sz="1400" b="1" dirty="0" err="1"/>
              <a:t>printf</a:t>
            </a:r>
            <a:r>
              <a:rPr lang="en-US" altLang="zh-CN" sz="1400" b="1" dirty="0"/>
              <a:t>(“ The Matrix A=0\n” );</a:t>
            </a:r>
          </a:p>
          <a:p>
            <a:pPr marL="723900" lvl="2" fontAlgn="base">
              <a:lnSpc>
                <a:spcPct val="110000"/>
              </a:lnSpc>
              <a:spcBef>
                <a:spcPct val="20000"/>
              </a:spcBef>
              <a:spcAft>
                <a:spcPct val="0"/>
              </a:spcAft>
              <a:buClr>
                <a:srgbClr val="3366FF"/>
              </a:buClr>
              <a:buSzPct val="80000"/>
              <a:buFont typeface="Wingdings" pitchFamily="2" charset="2"/>
              <a:buNone/>
            </a:pPr>
            <a:r>
              <a:rPr lang="en-US" altLang="zh-CN" sz="1400" b="1" dirty="0"/>
              <a:t>else</a:t>
            </a:r>
          </a:p>
          <a:p>
            <a:pPr marL="1079500" lvl="3" fontAlgn="base">
              <a:lnSpc>
                <a:spcPct val="110000"/>
              </a:lnSpc>
              <a:spcBef>
                <a:spcPct val="20000"/>
              </a:spcBef>
              <a:spcAft>
                <a:spcPct val="0"/>
              </a:spcAft>
              <a:buClr>
                <a:srgbClr val="3366FF"/>
              </a:buClr>
              <a:buSzPct val="80000"/>
              <a:buFont typeface="Wingdings" pitchFamily="2" charset="2"/>
              <a:buNone/>
            </a:pPr>
            <a:r>
              <a:rPr lang="en-US" altLang="zh-CN" sz="1400" b="1" dirty="0"/>
              <a:t>{   q=0;</a:t>
            </a:r>
          </a:p>
          <a:p>
            <a:pPr marL="1435100" lvl="4" fontAlgn="base">
              <a:lnSpc>
                <a:spcPct val="110000"/>
              </a:lnSpc>
              <a:spcBef>
                <a:spcPct val="20000"/>
              </a:spcBef>
              <a:spcAft>
                <a:spcPct val="0"/>
              </a:spcAft>
              <a:buClr>
                <a:srgbClr val="3366FF"/>
              </a:buClr>
              <a:buSzPct val="80000"/>
              <a:buFont typeface="Wingdings" pitchFamily="2" charset="2"/>
              <a:buNone/>
            </a:pPr>
            <a:r>
              <a:rPr lang="en-US" altLang="zh-CN" sz="1400" b="1" dirty="0">
                <a:solidFill>
                  <a:srgbClr val="0000FF"/>
                </a:solidFill>
              </a:rPr>
              <a:t>for  (col=1; col&lt;=</a:t>
            </a:r>
            <a:r>
              <a:rPr lang="en-US" altLang="zh-CN" sz="1400" b="1" dirty="0" err="1">
                <a:solidFill>
                  <a:srgbClr val="0000FF"/>
                </a:solidFill>
              </a:rPr>
              <a:t>a.cn</a:t>
            </a:r>
            <a:r>
              <a:rPr lang="en-US" altLang="zh-CN" sz="1400" b="1" dirty="0">
                <a:solidFill>
                  <a:srgbClr val="0000FF"/>
                </a:solidFill>
              </a:rPr>
              <a:t> ; col++)</a:t>
            </a:r>
          </a:p>
          <a:p>
            <a:pPr marL="1435100" lvl="4" fontAlgn="base">
              <a:lnSpc>
                <a:spcPct val="110000"/>
              </a:lnSpc>
              <a:spcBef>
                <a:spcPct val="20000"/>
              </a:spcBef>
              <a:spcAft>
                <a:spcPct val="0"/>
              </a:spcAft>
              <a:buClr>
                <a:srgbClr val="3366FF"/>
              </a:buClr>
              <a:buSzPct val="80000"/>
              <a:buFont typeface="Wingdings" pitchFamily="2" charset="2"/>
              <a:buNone/>
            </a:pPr>
            <a:r>
              <a:rPr lang="en-US" altLang="zh-CN" sz="1400" b="1" dirty="0"/>
              <a:t>      /*   </a:t>
            </a:r>
            <a:r>
              <a:rPr lang="zh-CN" altLang="en-US" sz="1400" b="1" dirty="0"/>
              <a:t>每循环一次找到转置后的一个三元组  *</a:t>
            </a:r>
            <a:r>
              <a:rPr lang="en-US" altLang="zh-CN" sz="1400" b="1" dirty="0"/>
              <a:t>/</a:t>
            </a:r>
          </a:p>
          <a:p>
            <a:pPr marL="1435100" lvl="4" fontAlgn="base">
              <a:lnSpc>
                <a:spcPct val="110000"/>
              </a:lnSpc>
              <a:spcBef>
                <a:spcPct val="20000"/>
              </a:spcBef>
              <a:spcAft>
                <a:spcPct val="0"/>
              </a:spcAft>
              <a:buFont typeface="Arial" pitchFamily="34" charset="0"/>
              <a:buNone/>
            </a:pPr>
            <a:r>
              <a:rPr lang="en-US" altLang="zh-CN" sz="1400" b="1" dirty="0"/>
              <a:t>     </a:t>
            </a:r>
            <a:r>
              <a:rPr lang="en-US" altLang="zh-CN" sz="1400" b="1" dirty="0">
                <a:solidFill>
                  <a:srgbClr val="0000FF"/>
                </a:solidFill>
              </a:rPr>
              <a:t>for  (p=0 ;p&lt;a.tn ; p++)</a:t>
            </a:r>
          </a:p>
          <a:p>
            <a:pPr marL="1435100" lvl="4" fontAlgn="base">
              <a:lnSpc>
                <a:spcPct val="110000"/>
              </a:lnSpc>
              <a:spcBef>
                <a:spcPct val="20000"/>
              </a:spcBef>
              <a:spcAft>
                <a:spcPct val="0"/>
              </a:spcAft>
              <a:buFont typeface="Arial" pitchFamily="34" charset="0"/>
              <a:buNone/>
            </a:pPr>
            <a:r>
              <a:rPr lang="en-US" altLang="zh-CN" sz="1400" b="1" dirty="0"/>
              <a:t>      /*   </a:t>
            </a:r>
            <a:r>
              <a:rPr lang="zh-CN" altLang="en-US" sz="1400" b="1" dirty="0"/>
              <a:t>循环次数是非</a:t>
            </a:r>
            <a:r>
              <a:rPr lang="en-US" altLang="zh-CN" sz="1400" b="1" dirty="0"/>
              <a:t>0</a:t>
            </a:r>
            <a:r>
              <a:rPr lang="zh-CN" altLang="en-US" sz="1400" b="1" dirty="0"/>
              <a:t>元素个数   *</a:t>
            </a:r>
            <a:r>
              <a:rPr lang="en-US" altLang="zh-CN" sz="1400" b="1" dirty="0"/>
              <a:t>/</a:t>
            </a:r>
            <a:endParaRPr lang="zh-CN" altLang="en-US" sz="1400" b="1" dirty="0"/>
          </a:p>
          <a:p>
            <a:pPr marL="1435100" lvl="4" indent="0">
              <a:lnSpc>
                <a:spcPct val="110000"/>
              </a:lnSpc>
              <a:buFont typeface="Wingdings" pitchFamily="2" charset="2"/>
              <a:buNone/>
            </a:pPr>
            <a:r>
              <a:rPr lang="en-US" altLang="zh-CN" sz="1400" b="1" dirty="0"/>
              <a:t>     if  (</a:t>
            </a:r>
            <a:r>
              <a:rPr lang="en-US" altLang="zh-CN" sz="1400" b="1" dirty="0" err="1"/>
              <a:t>a.data</a:t>
            </a:r>
            <a:r>
              <a:rPr lang="en-US" altLang="zh-CN" sz="1400" b="1" dirty="0"/>
              <a:t>[p].col==col)</a:t>
            </a:r>
          </a:p>
          <a:p>
            <a:pPr marL="1435100" lvl="4" indent="0">
              <a:lnSpc>
                <a:spcPct val="110000"/>
              </a:lnSpc>
              <a:buFont typeface="Wingdings" pitchFamily="2" charset="2"/>
              <a:buNone/>
            </a:pPr>
            <a:r>
              <a:rPr lang="en-US" altLang="zh-CN" sz="1400" b="1" dirty="0"/>
              <a:t>        {  </a:t>
            </a:r>
            <a:r>
              <a:rPr lang="en-US" altLang="zh-CN" sz="1400" b="1" dirty="0" err="1"/>
              <a:t>b.data</a:t>
            </a:r>
            <a:r>
              <a:rPr lang="en-US" altLang="zh-CN" sz="1400" b="1" dirty="0"/>
              <a:t>[q].row=</a:t>
            </a:r>
            <a:r>
              <a:rPr lang="en-US" altLang="zh-CN" sz="1400" b="1" dirty="0" err="1"/>
              <a:t>a.data</a:t>
            </a:r>
            <a:r>
              <a:rPr lang="en-US" altLang="zh-CN" sz="1400" b="1" dirty="0"/>
              <a:t>[p].col ;</a:t>
            </a:r>
          </a:p>
          <a:p>
            <a:pPr marL="1435100" lvl="4" indent="0">
              <a:lnSpc>
                <a:spcPct val="110000"/>
              </a:lnSpc>
              <a:buFont typeface="Wingdings" pitchFamily="2" charset="2"/>
              <a:buNone/>
            </a:pPr>
            <a:r>
              <a:rPr lang="en-US" altLang="zh-CN" sz="1400" b="1" dirty="0"/>
              <a:t>            </a:t>
            </a:r>
            <a:r>
              <a:rPr lang="en-US" altLang="zh-CN" sz="1400" b="1" dirty="0" err="1"/>
              <a:t>b.data</a:t>
            </a:r>
            <a:r>
              <a:rPr lang="en-US" altLang="zh-CN" sz="1400" b="1" dirty="0"/>
              <a:t>[q].col=</a:t>
            </a:r>
            <a:r>
              <a:rPr lang="en-US" altLang="zh-CN" sz="1400" b="1" dirty="0" err="1"/>
              <a:t>a.data</a:t>
            </a:r>
            <a:r>
              <a:rPr lang="en-US" altLang="zh-CN" sz="1400" b="1" dirty="0"/>
              <a:t>[p].row ; </a:t>
            </a:r>
          </a:p>
          <a:p>
            <a:pPr marL="1435100" lvl="4" indent="0">
              <a:lnSpc>
                <a:spcPct val="110000"/>
              </a:lnSpc>
              <a:buFont typeface="Wingdings" pitchFamily="2" charset="2"/>
              <a:buNone/>
            </a:pPr>
            <a:r>
              <a:rPr lang="en-US" altLang="zh-CN" sz="1400" b="1" dirty="0"/>
              <a:t>            </a:t>
            </a:r>
            <a:r>
              <a:rPr lang="en-US" altLang="zh-CN" sz="1400" b="1" dirty="0" err="1"/>
              <a:t>b.data</a:t>
            </a:r>
            <a:r>
              <a:rPr lang="en-US" altLang="zh-CN" sz="1400" b="1" dirty="0"/>
              <a:t>[q].value=</a:t>
            </a:r>
            <a:r>
              <a:rPr lang="en-US" altLang="zh-CN" sz="1400" b="1" dirty="0" err="1"/>
              <a:t>a.data</a:t>
            </a:r>
            <a:r>
              <a:rPr lang="en-US" altLang="zh-CN" sz="1400" b="1" dirty="0"/>
              <a:t>[p].value; </a:t>
            </a:r>
          </a:p>
          <a:p>
            <a:pPr marL="1435100" lvl="4" indent="0">
              <a:lnSpc>
                <a:spcPct val="110000"/>
              </a:lnSpc>
              <a:buFont typeface="Wingdings" pitchFamily="2" charset="2"/>
              <a:buNone/>
            </a:pPr>
            <a:r>
              <a:rPr lang="en-US" altLang="zh-CN" sz="1400" b="1" dirty="0"/>
              <a:t>             q++ ;</a:t>
            </a:r>
          </a:p>
          <a:p>
            <a:pPr marL="1435100" lvl="4" indent="0">
              <a:lnSpc>
                <a:spcPct val="110000"/>
              </a:lnSpc>
              <a:buFont typeface="Wingdings" pitchFamily="2" charset="2"/>
              <a:buNone/>
            </a:pPr>
            <a:r>
              <a:rPr lang="en-US" altLang="zh-CN" sz="1400" b="1" dirty="0"/>
              <a:t>         }</a:t>
            </a:r>
          </a:p>
          <a:p>
            <a:pPr marL="1079500" lvl="3" indent="0">
              <a:lnSpc>
                <a:spcPct val="110000"/>
              </a:lnSpc>
              <a:buFont typeface="Wingdings" pitchFamily="2" charset="2"/>
              <a:buNone/>
            </a:pPr>
            <a:r>
              <a:rPr lang="en-US" altLang="zh-CN" sz="1400" b="1" dirty="0"/>
              <a:t>}</a:t>
            </a:r>
          </a:p>
          <a:p>
            <a:pPr marL="355600" lvl="1" indent="0">
              <a:lnSpc>
                <a:spcPct val="110000"/>
              </a:lnSpc>
              <a:buFont typeface="Wingdings" pitchFamily="2" charset="2"/>
              <a:buNone/>
            </a:pPr>
            <a:r>
              <a:rPr lang="en-US" altLang="zh-CN" sz="1400" b="1" dirty="0"/>
              <a:t>}</a:t>
            </a:r>
          </a:p>
        </p:txBody>
      </p:sp>
      <p:sp>
        <p:nvSpPr>
          <p:cNvPr id="8" name="矩形 7"/>
          <p:cNvSpPr/>
          <p:nvPr/>
        </p:nvSpPr>
        <p:spPr>
          <a:xfrm>
            <a:off x="5244353" y="3948277"/>
            <a:ext cx="3724836" cy="2169825"/>
          </a:xfrm>
          <a:prstGeom prst="rect">
            <a:avLst/>
          </a:prstGeom>
          <a:ln w="25400">
            <a:solidFill>
              <a:srgbClr val="FF0000"/>
            </a:solidFill>
          </a:ln>
        </p:spPr>
        <p:txBody>
          <a:bodyPr wrap="square">
            <a:spAutoFit/>
          </a:bodyPr>
          <a:lstStyle/>
          <a:p>
            <a:pPr algn="just">
              <a:lnSpc>
                <a:spcPct val="150000"/>
              </a:lnSpc>
            </a:pPr>
            <a:r>
              <a:rPr lang="zh-CN" altLang="en-US" dirty="0"/>
              <a:t>算法分析：</a:t>
            </a:r>
            <a:endParaRPr lang="en-US" altLang="zh-CN" dirty="0"/>
          </a:p>
          <a:p>
            <a:pPr algn="just">
              <a:lnSpc>
                <a:spcPct val="150000"/>
              </a:lnSpc>
            </a:pPr>
            <a:r>
              <a:rPr lang="zh-CN" altLang="en-US" dirty="0"/>
              <a:t>本算法主要的工作是在p和col的两个循环中完成的，故算法的时间复杂度为O(cn </a:t>
            </a:r>
            <a:r>
              <a:rPr lang="en-US" altLang="zh-CN" dirty="0"/>
              <a:t>x</a:t>
            </a:r>
            <a:r>
              <a:rPr lang="zh-CN" altLang="en-US" dirty="0"/>
              <a:t> tn)，即</a:t>
            </a:r>
            <a:r>
              <a:rPr lang="zh-CN" altLang="en-US" dirty="0">
                <a:solidFill>
                  <a:srgbClr val="0000FF"/>
                </a:solidFill>
              </a:rPr>
              <a:t>矩阵的列数和非0元素的个数的乘积成正比</a:t>
            </a:r>
            <a:r>
              <a:rPr lang="zh-CN" altLang="en-US" dirty="0"/>
              <a:t>。</a:t>
            </a:r>
          </a:p>
        </p:txBody>
      </p:sp>
    </p:spTree>
    <p:extLst>
      <p:ext uri="{BB962C8B-B14F-4D97-AF65-F5344CB8AC3E}">
        <p14:creationId xmlns:p14="http://schemas.microsoft.com/office/powerpoint/2010/main" val="70122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稀疏矩阵的快速转置</a:t>
            </a:r>
            <a:endParaRPr kumimoji="1" lang="zh-CN" altLang="en-US" dirty="0"/>
          </a:p>
        </p:txBody>
      </p:sp>
      <p:sp>
        <p:nvSpPr>
          <p:cNvPr id="3" name="内容占位符 2"/>
          <p:cNvSpPr>
            <a:spLocks noGrp="1"/>
          </p:cNvSpPr>
          <p:nvPr>
            <p:ph idx="1"/>
          </p:nvPr>
        </p:nvSpPr>
        <p:spPr/>
        <p:txBody>
          <a:bodyPr>
            <a:normAutofit/>
          </a:bodyPr>
          <a:lstStyle/>
          <a:p>
            <a:r>
              <a:rPr lang="zh-CN" altLang="en-US" b="1" dirty="0">
                <a:solidFill>
                  <a:srgbClr val="0000FF"/>
                </a:solidFill>
                <a:latin typeface="宋体" pitchFamily="2" charset="-122"/>
              </a:rPr>
              <a:t>快速转置的算法</a:t>
            </a:r>
          </a:p>
          <a:p>
            <a:pPr marL="0" indent="0">
              <a:lnSpc>
                <a:spcPct val="150000"/>
              </a:lnSpc>
              <a:spcBef>
                <a:spcPts val="600"/>
              </a:spcBef>
              <a:buFont typeface="Wingdings" pitchFamily="2" charset="2"/>
              <a:buNone/>
            </a:pPr>
            <a:r>
              <a:rPr lang="zh-CN" altLang="en-US" sz="2000" dirty="0">
                <a:solidFill>
                  <a:schemeClr val="folHlink"/>
                </a:solidFill>
                <a:latin typeface="宋体" pitchFamily="2" charset="-122"/>
              </a:rPr>
              <a:t>算法思想</a:t>
            </a:r>
            <a:r>
              <a:rPr lang="zh-CN" altLang="en-US" sz="2000" dirty="0">
                <a:latin typeface="宋体" pitchFamily="2" charset="-122"/>
              </a:rPr>
              <a:t>：直接按照稀疏矩阵</a:t>
            </a:r>
            <a:r>
              <a:rPr lang="en-US" altLang="zh-CN" sz="2000" dirty="0"/>
              <a:t>A</a:t>
            </a:r>
            <a:r>
              <a:rPr lang="zh-CN" altLang="en-US" sz="2000" dirty="0"/>
              <a:t>的</a:t>
            </a:r>
            <a:r>
              <a:rPr lang="zh-CN" altLang="en-US" sz="2000" dirty="0">
                <a:latin typeface="宋体" pitchFamily="2" charset="-122"/>
              </a:rPr>
              <a:t>三元组表</a:t>
            </a:r>
            <a:r>
              <a:rPr lang="en-US" altLang="zh-CN" sz="2000" dirty="0" err="1"/>
              <a:t>a.data</a:t>
            </a:r>
            <a:r>
              <a:rPr lang="zh-CN" altLang="en-US" sz="2000" dirty="0">
                <a:latin typeface="宋体" pitchFamily="2" charset="-122"/>
              </a:rPr>
              <a:t>的</a:t>
            </a:r>
            <a:r>
              <a:rPr lang="zh-CN" altLang="en-US" sz="2000" b="1" dirty="0">
                <a:solidFill>
                  <a:srgbClr val="0000FF"/>
                </a:solidFill>
                <a:latin typeface="宋体" pitchFamily="2" charset="-122"/>
              </a:rPr>
              <a:t>次序依次顺序转换</a:t>
            </a:r>
            <a:r>
              <a:rPr lang="zh-CN" altLang="en-US" sz="2000" dirty="0">
                <a:latin typeface="宋体" pitchFamily="2" charset="-122"/>
              </a:rPr>
              <a:t>，并将转换后的三元组</a:t>
            </a:r>
            <a:r>
              <a:rPr lang="zh-CN" altLang="en-US" sz="2000" dirty="0">
                <a:solidFill>
                  <a:schemeClr val="folHlink"/>
                </a:solidFill>
                <a:latin typeface="宋体" pitchFamily="2" charset="-122"/>
              </a:rPr>
              <a:t>放置于</a:t>
            </a:r>
            <a:r>
              <a:rPr lang="zh-CN" altLang="en-US" sz="2000" dirty="0">
                <a:latin typeface="宋体" pitchFamily="2" charset="-122"/>
              </a:rPr>
              <a:t>三元组表</a:t>
            </a:r>
            <a:r>
              <a:rPr lang="en-US" altLang="zh-CN" sz="2000" dirty="0" err="1"/>
              <a:t>b.data</a:t>
            </a:r>
            <a:r>
              <a:rPr lang="zh-CN" altLang="en-US" sz="2000" dirty="0">
                <a:latin typeface="宋体" pitchFamily="2" charset="-122"/>
              </a:rPr>
              <a:t>的</a:t>
            </a:r>
            <a:r>
              <a:rPr lang="zh-CN" altLang="en-US" sz="2000" b="1" dirty="0">
                <a:solidFill>
                  <a:srgbClr val="0000FF"/>
                </a:solidFill>
                <a:latin typeface="宋体" pitchFamily="2" charset="-122"/>
              </a:rPr>
              <a:t>恰当位置</a:t>
            </a:r>
            <a:r>
              <a:rPr lang="zh-CN" altLang="en-US" sz="2000" dirty="0">
                <a:latin typeface="宋体" pitchFamily="2" charset="-122"/>
              </a:rPr>
              <a:t>。</a:t>
            </a:r>
          </a:p>
          <a:p>
            <a:pPr marL="0" indent="0">
              <a:lnSpc>
                <a:spcPct val="150000"/>
              </a:lnSpc>
              <a:spcBef>
                <a:spcPts val="600"/>
              </a:spcBef>
              <a:buFont typeface="Wingdings" pitchFamily="2" charset="2"/>
              <a:buNone/>
            </a:pPr>
            <a:r>
              <a:rPr lang="zh-CN" altLang="en-US" sz="2000" dirty="0">
                <a:solidFill>
                  <a:schemeClr val="folHlink"/>
                </a:solidFill>
                <a:latin typeface="宋体" pitchFamily="2" charset="-122"/>
              </a:rPr>
              <a:t>前提</a:t>
            </a:r>
            <a:r>
              <a:rPr lang="zh-CN" altLang="en-US" sz="2000" dirty="0">
                <a:latin typeface="宋体" pitchFamily="2" charset="-122"/>
              </a:rPr>
              <a:t>：若能预先确定原矩阵</a:t>
            </a:r>
            <a:r>
              <a:rPr lang="en-US" altLang="zh-CN" sz="2000" dirty="0"/>
              <a:t>A</a:t>
            </a:r>
            <a:r>
              <a:rPr lang="zh-CN" altLang="en-US" sz="2000" dirty="0"/>
              <a:t>中每一列的</a:t>
            </a:r>
            <a:r>
              <a:rPr lang="en-US" altLang="zh-CN" sz="2000" dirty="0"/>
              <a:t>(</a:t>
            </a:r>
            <a:r>
              <a:rPr lang="zh-CN" altLang="en-US" sz="2000" dirty="0"/>
              <a:t>即</a:t>
            </a:r>
            <a:r>
              <a:rPr lang="en-US" altLang="zh-CN" sz="2000" dirty="0"/>
              <a:t>B</a:t>
            </a:r>
            <a:r>
              <a:rPr lang="zh-CN" altLang="en-US" sz="2000" dirty="0"/>
              <a:t>中每一行</a:t>
            </a:r>
            <a:r>
              <a:rPr lang="en-US" altLang="zh-CN" sz="2000" dirty="0"/>
              <a:t>)</a:t>
            </a:r>
            <a:r>
              <a:rPr lang="zh-CN" altLang="en-US" sz="2000" dirty="0"/>
              <a:t>第一个非</a:t>
            </a:r>
            <a:r>
              <a:rPr lang="en-US" altLang="zh-CN" sz="2000" dirty="0"/>
              <a:t>0</a:t>
            </a:r>
            <a:r>
              <a:rPr lang="zh-CN" altLang="en-US" sz="2000" dirty="0"/>
              <a:t>元素在</a:t>
            </a:r>
            <a:r>
              <a:rPr lang="en-US" altLang="zh-CN" sz="2000" dirty="0" err="1"/>
              <a:t>b.data</a:t>
            </a:r>
            <a:r>
              <a:rPr lang="zh-CN" altLang="en-US" sz="2000" dirty="0"/>
              <a:t>中应有</a:t>
            </a:r>
            <a:r>
              <a:rPr lang="zh-CN" altLang="en-US" sz="2000" dirty="0">
                <a:latin typeface="宋体" pitchFamily="2" charset="-122"/>
              </a:rPr>
              <a:t>的位置，则在作转置时就可直接放在</a:t>
            </a:r>
            <a:r>
              <a:rPr lang="en-US" altLang="zh-CN" sz="2000" dirty="0" err="1"/>
              <a:t>b.data</a:t>
            </a:r>
            <a:r>
              <a:rPr lang="zh-CN" altLang="en-US" sz="2000" dirty="0"/>
              <a:t>中恰当</a:t>
            </a:r>
            <a:r>
              <a:rPr lang="zh-CN" altLang="en-US" sz="2000" dirty="0">
                <a:latin typeface="宋体" pitchFamily="2" charset="-122"/>
              </a:rPr>
              <a:t>的位置。因此，应</a:t>
            </a:r>
            <a:r>
              <a:rPr lang="zh-CN" altLang="en-US" sz="2000" dirty="0">
                <a:solidFill>
                  <a:schemeClr val="folHlink"/>
                </a:solidFill>
                <a:latin typeface="宋体" pitchFamily="2" charset="-122"/>
              </a:rPr>
              <a:t>先求得</a:t>
            </a:r>
            <a:r>
              <a:rPr lang="en-US" altLang="zh-CN" sz="2000" dirty="0">
                <a:solidFill>
                  <a:schemeClr val="folHlink"/>
                </a:solidFill>
              </a:rPr>
              <a:t>A</a:t>
            </a:r>
            <a:r>
              <a:rPr lang="zh-CN" altLang="en-US" sz="2000" dirty="0">
                <a:solidFill>
                  <a:schemeClr val="folHlink"/>
                </a:solidFill>
              </a:rPr>
              <a:t>中每一列的非</a:t>
            </a:r>
            <a:r>
              <a:rPr lang="en-US" altLang="zh-CN" sz="2000" dirty="0">
                <a:solidFill>
                  <a:schemeClr val="folHlink"/>
                </a:solidFill>
              </a:rPr>
              <a:t>0</a:t>
            </a:r>
            <a:r>
              <a:rPr lang="zh-CN" altLang="en-US" sz="2000" dirty="0">
                <a:solidFill>
                  <a:schemeClr val="folHlink"/>
                </a:solidFill>
              </a:rPr>
              <a:t>元素个数</a:t>
            </a:r>
            <a:r>
              <a:rPr lang="zh-CN" altLang="en-US" sz="2000" dirty="0">
                <a:latin typeface="宋体" pitchFamily="2" charset="-122"/>
              </a:rPr>
              <a:t>。</a:t>
            </a:r>
          </a:p>
          <a:p>
            <a:pPr marL="0" indent="0">
              <a:lnSpc>
                <a:spcPct val="150000"/>
              </a:lnSpc>
              <a:spcBef>
                <a:spcPts val="600"/>
              </a:spcBef>
              <a:buFont typeface="Wingdings" pitchFamily="2" charset="2"/>
              <a:buNone/>
            </a:pPr>
            <a:r>
              <a:rPr lang="zh-CN" altLang="en-US" sz="2000" dirty="0">
                <a:latin typeface="宋体" pitchFamily="2" charset="-122"/>
              </a:rPr>
              <a:t>附设两个辅助向量</a:t>
            </a:r>
            <a:r>
              <a:rPr lang="en-US" altLang="zh-CN" sz="2000" dirty="0" err="1"/>
              <a:t>num</a:t>
            </a:r>
            <a:r>
              <a:rPr lang="en-US" altLang="zh-CN" sz="2000" dirty="0"/>
              <a:t>[ ]</a:t>
            </a:r>
            <a:r>
              <a:rPr lang="zh-CN" altLang="en-US" sz="2000" dirty="0">
                <a:latin typeface="宋体" pitchFamily="2" charset="-122"/>
              </a:rPr>
              <a:t>和</a:t>
            </a:r>
            <a:r>
              <a:rPr lang="en-US" altLang="zh-CN" sz="2000" dirty="0" err="1"/>
              <a:t>cpot</a:t>
            </a:r>
            <a:r>
              <a:rPr lang="en-US" altLang="zh-CN" sz="2000" dirty="0"/>
              <a:t>[ ] </a:t>
            </a:r>
            <a:r>
              <a:rPr lang="zh-CN" altLang="en-US" sz="2000" dirty="0">
                <a:latin typeface="宋体" pitchFamily="2" charset="-122"/>
              </a:rPr>
              <a:t>。</a:t>
            </a:r>
            <a:endParaRPr lang="zh-CN" altLang="en-US" sz="2000" dirty="0"/>
          </a:p>
          <a:p>
            <a:pPr marL="533400" lvl="1" indent="0">
              <a:lnSpc>
                <a:spcPct val="150000"/>
              </a:lnSpc>
              <a:spcBef>
                <a:spcPts val="600"/>
              </a:spcBef>
              <a:buFont typeface="Wingdings" pitchFamily="2" charset="2"/>
              <a:buNone/>
            </a:pPr>
            <a:r>
              <a:rPr lang="zh-CN" altLang="en-US" dirty="0">
                <a:solidFill>
                  <a:schemeClr val="folHlink"/>
                </a:solidFill>
                <a:latin typeface="宋体" pitchFamily="2" charset="-122"/>
              </a:rPr>
              <a:t>◆</a:t>
            </a:r>
            <a:r>
              <a:rPr lang="zh-CN" altLang="en-US" dirty="0">
                <a:latin typeface="宋体" pitchFamily="2" charset="-122"/>
              </a:rPr>
              <a:t> </a:t>
            </a:r>
            <a:r>
              <a:rPr lang="en-US" altLang="zh-CN" dirty="0" err="1"/>
              <a:t>num</a:t>
            </a:r>
            <a:r>
              <a:rPr lang="en-US" altLang="zh-CN" dirty="0"/>
              <a:t>[col]</a:t>
            </a:r>
            <a:r>
              <a:rPr lang="zh-CN" altLang="en-US" dirty="0">
                <a:latin typeface="宋体" pitchFamily="2" charset="-122"/>
              </a:rPr>
              <a:t>：统计</a:t>
            </a:r>
            <a:r>
              <a:rPr lang="en-US" altLang="zh-CN" dirty="0"/>
              <a:t>A</a:t>
            </a:r>
            <a:r>
              <a:rPr lang="zh-CN" altLang="en-US" dirty="0">
                <a:latin typeface="宋体" pitchFamily="2" charset="-122"/>
              </a:rPr>
              <a:t>中第</a:t>
            </a:r>
            <a:r>
              <a:rPr lang="en-US" altLang="zh-CN" dirty="0"/>
              <a:t>col</a:t>
            </a:r>
            <a:r>
              <a:rPr lang="zh-CN" altLang="en-US" dirty="0">
                <a:latin typeface="宋体" pitchFamily="2" charset="-122"/>
              </a:rPr>
              <a:t>列中非</a:t>
            </a:r>
            <a:r>
              <a:rPr lang="en-US" altLang="zh-CN" dirty="0"/>
              <a:t>0</a:t>
            </a:r>
            <a:r>
              <a:rPr lang="zh-CN" altLang="en-US" dirty="0">
                <a:latin typeface="宋体" pitchFamily="2" charset="-122"/>
              </a:rPr>
              <a:t>元素的个数</a:t>
            </a:r>
            <a:r>
              <a:rPr lang="zh-CN" altLang="en-US" dirty="0"/>
              <a:t>；</a:t>
            </a:r>
            <a:endParaRPr lang="zh-CN" altLang="en-US" dirty="0">
              <a:latin typeface="宋体" pitchFamily="2" charset="-122"/>
            </a:endParaRPr>
          </a:p>
          <a:p>
            <a:pPr marL="533400" lvl="1" indent="0">
              <a:lnSpc>
                <a:spcPct val="150000"/>
              </a:lnSpc>
              <a:spcBef>
                <a:spcPts val="600"/>
              </a:spcBef>
              <a:buFont typeface="Wingdings" pitchFamily="2" charset="2"/>
              <a:buNone/>
            </a:pPr>
            <a:r>
              <a:rPr lang="zh-CN" altLang="en-US" dirty="0">
                <a:solidFill>
                  <a:schemeClr val="folHlink"/>
                </a:solidFill>
                <a:latin typeface="宋体" pitchFamily="2" charset="-122"/>
              </a:rPr>
              <a:t>◆</a:t>
            </a:r>
            <a:r>
              <a:rPr lang="zh-CN" altLang="en-US" dirty="0"/>
              <a:t>  </a:t>
            </a:r>
            <a:r>
              <a:rPr lang="en-US" altLang="zh-CN" dirty="0" err="1"/>
              <a:t>cpot</a:t>
            </a:r>
            <a:r>
              <a:rPr lang="en-US" altLang="zh-CN" dirty="0"/>
              <a:t>[col] </a:t>
            </a:r>
            <a:r>
              <a:rPr lang="zh-CN" altLang="en-US" dirty="0">
                <a:latin typeface="宋体" pitchFamily="2" charset="-122"/>
              </a:rPr>
              <a:t>：指示</a:t>
            </a:r>
            <a:r>
              <a:rPr lang="en-US" altLang="zh-CN" dirty="0"/>
              <a:t>A</a:t>
            </a:r>
            <a:r>
              <a:rPr lang="zh-CN" altLang="en-US" dirty="0">
                <a:latin typeface="宋体" pitchFamily="2" charset="-122"/>
              </a:rPr>
              <a:t>中第一个非</a:t>
            </a:r>
            <a:r>
              <a:rPr lang="en-US" altLang="zh-CN" dirty="0"/>
              <a:t>0</a:t>
            </a:r>
            <a:r>
              <a:rPr lang="zh-CN" altLang="en-US" dirty="0">
                <a:latin typeface="宋体" pitchFamily="2" charset="-122"/>
              </a:rPr>
              <a:t>元素在</a:t>
            </a:r>
            <a:r>
              <a:rPr lang="en-US" altLang="zh-CN" dirty="0" err="1"/>
              <a:t>b.data</a:t>
            </a:r>
            <a:r>
              <a:rPr lang="zh-CN" altLang="en-US" dirty="0"/>
              <a:t>中的恰当</a:t>
            </a:r>
            <a:r>
              <a:rPr lang="zh-CN" altLang="en-US" dirty="0">
                <a:latin typeface="宋体" pitchFamily="2" charset="-122"/>
              </a:rPr>
              <a:t>位置。</a:t>
            </a:r>
          </a:p>
          <a:p>
            <a:endParaRPr kumimoji="1" lang="zh-CN" altLang="en-US" dirty="0">
              <a:solidFill>
                <a:srgbClr val="0000FF"/>
              </a:solidFill>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660612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稀疏矩阵的快速转置</a:t>
            </a:r>
            <a:endParaRPr kumimoji="1" lang="zh-CN" altLang="en-US" dirty="0"/>
          </a:p>
        </p:txBody>
      </p:sp>
      <p:sp>
        <p:nvSpPr>
          <p:cNvPr id="3" name="内容占位符 2"/>
          <p:cNvSpPr>
            <a:spLocks noGrp="1"/>
          </p:cNvSpPr>
          <p:nvPr>
            <p:ph idx="1"/>
          </p:nvPr>
        </p:nvSpPr>
        <p:spPr/>
        <p:txBody>
          <a:bodyPr/>
          <a:lstStyle/>
          <a:p>
            <a:r>
              <a:rPr lang="zh-CN" altLang="zh-CN" dirty="0">
                <a:latin typeface="宋体" pitchFamily="2" charset="-122"/>
              </a:rPr>
              <a:t>显然有位置对应关系：</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4"/>
          <p:cNvGrpSpPr>
            <a:grpSpLocks/>
          </p:cNvGrpSpPr>
          <p:nvPr/>
        </p:nvGrpSpPr>
        <p:grpSpPr bwMode="auto">
          <a:xfrm>
            <a:off x="774700" y="1376363"/>
            <a:ext cx="7594600" cy="1082675"/>
            <a:chOff x="0" y="0"/>
            <a:chExt cx="4784" cy="682"/>
          </a:xfrm>
        </p:grpSpPr>
        <p:sp>
          <p:nvSpPr>
            <p:cNvPr id="7" name="Rectangle 5"/>
            <p:cNvSpPr>
              <a:spLocks noChangeArrowheads="1"/>
            </p:cNvSpPr>
            <p:nvPr/>
          </p:nvSpPr>
          <p:spPr bwMode="auto">
            <a:xfrm>
              <a:off x="69" y="0"/>
              <a:ext cx="102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err="1">
                  <a:latin typeface="Times New Roman" charset="0"/>
                  <a:ea typeface="Times New Roman" charset="0"/>
                  <a:cs typeface="Times New Roman" charset="0"/>
                </a:rPr>
                <a:t>cpot</a:t>
              </a:r>
              <a:r>
                <a:rPr lang="en-US" sz="2400" dirty="0">
                  <a:latin typeface="Times New Roman" charset="0"/>
                  <a:ea typeface="Times New Roman" charset="0"/>
                  <a:cs typeface="Times New Roman" charset="0"/>
                </a:rPr>
                <a:t>[1]=1</a:t>
              </a:r>
            </a:p>
          </p:txBody>
        </p:sp>
        <p:sp>
          <p:nvSpPr>
            <p:cNvPr id="8" name="Rectangle 6"/>
            <p:cNvSpPr>
              <a:spLocks noChangeArrowheads="1"/>
            </p:cNvSpPr>
            <p:nvPr/>
          </p:nvSpPr>
          <p:spPr bwMode="auto">
            <a:xfrm>
              <a:off x="69" y="365"/>
              <a:ext cx="4715"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20000"/>
                </a:spcBef>
                <a:spcAft>
                  <a:spcPct val="0"/>
                </a:spcAft>
                <a:buClr>
                  <a:srgbClr val="3366FF"/>
                </a:buClr>
                <a:buSzPct val="80000"/>
                <a:buFont typeface="Wingdings" pitchFamily="2" charset="2"/>
                <a:buNone/>
              </a:pPr>
              <a:r>
                <a:rPr lang="en-US" sz="2400" dirty="0" err="1">
                  <a:latin typeface="Times New Roman" charset="0"/>
                  <a:ea typeface="Times New Roman" charset="0"/>
                  <a:cs typeface="Times New Roman" charset="0"/>
                </a:rPr>
                <a:t>cpot</a:t>
              </a:r>
              <a:r>
                <a:rPr lang="en-US" sz="2400" dirty="0">
                  <a:latin typeface="Times New Roman" charset="0"/>
                  <a:ea typeface="Times New Roman" charset="0"/>
                  <a:cs typeface="Times New Roman" charset="0"/>
                </a:rPr>
                <a:t>[col]=</a:t>
              </a:r>
              <a:r>
                <a:rPr lang="en-US" sz="2400" dirty="0" err="1">
                  <a:latin typeface="Times New Roman" charset="0"/>
                  <a:ea typeface="Times New Roman" charset="0"/>
                  <a:cs typeface="Times New Roman" charset="0"/>
                </a:rPr>
                <a:t>cpot</a:t>
              </a:r>
              <a:r>
                <a:rPr lang="en-US" sz="2400" dirty="0">
                  <a:latin typeface="Times New Roman" charset="0"/>
                  <a:ea typeface="Times New Roman" charset="0"/>
                  <a:cs typeface="Times New Roman" charset="0"/>
                </a:rPr>
                <a:t>[col-1]+</a:t>
              </a:r>
              <a:r>
                <a:rPr lang="en-US" sz="2400" dirty="0" err="1">
                  <a:latin typeface="Times New Roman" charset="0"/>
                  <a:ea typeface="Times New Roman" charset="0"/>
                  <a:cs typeface="Times New Roman" charset="0"/>
                </a:rPr>
                <a:t>num</a:t>
              </a:r>
              <a:r>
                <a:rPr lang="en-US" sz="2400" dirty="0">
                  <a:latin typeface="Times New Roman" charset="0"/>
                  <a:ea typeface="Times New Roman" charset="0"/>
                  <a:cs typeface="Times New Roman" charset="0"/>
                </a:rPr>
                <a:t>[col-1]       2≦col≦a.cn</a:t>
              </a:r>
            </a:p>
          </p:txBody>
        </p:sp>
        <p:sp>
          <p:nvSpPr>
            <p:cNvPr id="9" name="AutoShape 7"/>
            <p:cNvSpPr>
              <a:spLocks/>
            </p:cNvSpPr>
            <p:nvPr/>
          </p:nvSpPr>
          <p:spPr bwMode="auto">
            <a:xfrm>
              <a:off x="0" y="143"/>
              <a:ext cx="68" cy="499"/>
            </a:xfrm>
            <a:prstGeom prst="leftBrace">
              <a:avLst>
                <a:gd name="adj1" fmla="val 61152"/>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000">
                <a:latin typeface="Times New Roman" charset="0"/>
                <a:ea typeface="Times New Roman" charset="0"/>
                <a:cs typeface="Times New Roman" charset="0"/>
              </a:endParaRPr>
            </a:p>
          </p:txBody>
        </p:sp>
      </p:grpSp>
      <p:pic>
        <p:nvPicPr>
          <p:cNvPr id="11" name="图片 10"/>
          <p:cNvPicPr>
            <a:picLocks noChangeAspect="1"/>
          </p:cNvPicPr>
          <p:nvPr/>
        </p:nvPicPr>
        <p:blipFill>
          <a:blip r:embed="rId2"/>
          <a:stretch>
            <a:fillRect/>
          </a:stretch>
        </p:blipFill>
        <p:spPr>
          <a:xfrm>
            <a:off x="75283" y="2896640"/>
            <a:ext cx="3402311" cy="2710784"/>
          </a:xfrm>
          <a:prstGeom prst="rect">
            <a:avLst/>
          </a:prstGeom>
        </p:spPr>
      </p:pic>
      <p:pic>
        <p:nvPicPr>
          <p:cNvPr id="46" name="图片 45"/>
          <p:cNvPicPr>
            <a:picLocks noChangeAspect="1"/>
          </p:cNvPicPr>
          <p:nvPr/>
        </p:nvPicPr>
        <p:blipFill>
          <a:blip r:embed="rId3"/>
          <a:stretch>
            <a:fillRect/>
          </a:stretch>
        </p:blipFill>
        <p:spPr>
          <a:xfrm>
            <a:off x="3870312" y="3122719"/>
            <a:ext cx="4841688" cy="1859790"/>
          </a:xfrm>
          <a:prstGeom prst="rect">
            <a:avLst/>
          </a:prstGeom>
        </p:spPr>
      </p:pic>
      <p:sp>
        <p:nvSpPr>
          <p:cNvPr id="10" name="文本框 9">
            <a:extLst>
              <a:ext uri="{FF2B5EF4-FFF2-40B4-BE49-F238E27FC236}">
                <a16:creationId xmlns:a16="http://schemas.microsoft.com/office/drawing/2014/main" id="{4B9FCFC8-72AC-F2E0-0026-DFC24B317A9F}"/>
              </a:ext>
            </a:extLst>
          </p:cNvPr>
          <p:cNvSpPr txBox="1"/>
          <p:nvPr/>
        </p:nvSpPr>
        <p:spPr>
          <a:xfrm>
            <a:off x="7045036" y="4420450"/>
            <a:ext cx="337704" cy="400110"/>
          </a:xfrm>
          <a:prstGeom prst="rect">
            <a:avLst/>
          </a:prstGeom>
          <a:solidFill>
            <a:schemeClr val="accent1"/>
          </a:solidFill>
        </p:spPr>
        <p:txBody>
          <a:bodyPr wrap="square" rtlCol="0">
            <a:spAutoFit/>
          </a:bodyPr>
          <a:lstStyle/>
          <a:p>
            <a:r>
              <a:rPr lang="en-US" altLang="zh-CN" sz="2000" b="1" dirty="0"/>
              <a:t>7</a:t>
            </a:r>
            <a:endParaRPr lang="zh-CN" altLang="en-US" sz="2000" b="1" dirty="0"/>
          </a:p>
        </p:txBody>
      </p:sp>
    </p:spTree>
    <p:extLst>
      <p:ext uri="{BB962C8B-B14F-4D97-AF65-F5344CB8AC3E}">
        <p14:creationId xmlns:p14="http://schemas.microsoft.com/office/powerpoint/2010/main" val="564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0"/>
                <a:ea typeface="Microsoft YaHei" charset="0"/>
                <a:cs typeface="Microsoft YaHei" charset="0"/>
              </a:rPr>
              <a:t>十字链表</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normAutofit/>
          </a:bodyPr>
          <a:lstStyle/>
          <a:p>
            <a:pPr marL="12700" indent="-12700" fontAlgn="base">
              <a:lnSpc>
                <a:spcPct val="150000"/>
              </a:lnSpc>
              <a:spcBef>
                <a:spcPts val="1080"/>
              </a:spcBef>
              <a:spcAft>
                <a:spcPct val="0"/>
              </a:spcAft>
              <a:buNone/>
            </a:pPr>
            <a:r>
              <a:rPr lang="zh-CN" altLang="en-US" sz="2000" dirty="0"/>
              <a:t>对于稀疏矩阵，当非</a:t>
            </a:r>
            <a:r>
              <a:rPr lang="en-US" altLang="zh-CN" sz="2000" dirty="0"/>
              <a:t>0</a:t>
            </a:r>
            <a:r>
              <a:rPr lang="zh-CN" altLang="en-US" sz="2000" dirty="0"/>
              <a:t>元素的个数和位置在操作过程中变化较大时，采用链式存储结构表示比三元组的线性表更方便。</a:t>
            </a:r>
          </a:p>
          <a:p>
            <a:pPr marL="12700" indent="-12700" fontAlgn="base">
              <a:lnSpc>
                <a:spcPct val="150000"/>
              </a:lnSpc>
              <a:spcBef>
                <a:spcPts val="1080"/>
              </a:spcBef>
              <a:spcAft>
                <a:spcPct val="0"/>
              </a:spcAft>
              <a:buNone/>
            </a:pPr>
            <a:r>
              <a:rPr lang="zh-CN" altLang="en-US" sz="2000" dirty="0"/>
              <a:t>矩阵中非</a:t>
            </a:r>
            <a:r>
              <a:rPr lang="en-US" altLang="zh-CN" sz="2000" dirty="0"/>
              <a:t>0</a:t>
            </a:r>
            <a:r>
              <a:rPr lang="zh-CN" altLang="en-US" sz="2000" dirty="0"/>
              <a:t>元素的结点所含的域有：</a:t>
            </a:r>
            <a:r>
              <a:rPr lang="zh-CN" altLang="en-US" sz="2000" dirty="0">
                <a:solidFill>
                  <a:srgbClr val="0000FF"/>
                </a:solidFill>
              </a:rPr>
              <a:t>行、列、值、行指针 </a:t>
            </a:r>
            <a:r>
              <a:rPr lang="en-US" altLang="zh-CN" sz="2000" dirty="0"/>
              <a:t>(</a:t>
            </a:r>
            <a:r>
              <a:rPr lang="zh-CN" altLang="en-US" sz="2000" dirty="0"/>
              <a:t>指向同一行的下一个非</a:t>
            </a:r>
            <a:r>
              <a:rPr lang="en-US" altLang="zh-CN" sz="2000" dirty="0"/>
              <a:t>0</a:t>
            </a:r>
            <a:r>
              <a:rPr lang="zh-CN" altLang="en-US" sz="2000" dirty="0"/>
              <a:t>元</a:t>
            </a:r>
            <a:r>
              <a:rPr lang="en-US" altLang="zh-CN" sz="2000" dirty="0"/>
              <a:t>)</a:t>
            </a:r>
            <a:r>
              <a:rPr lang="zh-CN" altLang="en-US" sz="2000" dirty="0"/>
              <a:t>、列指针</a:t>
            </a:r>
            <a:r>
              <a:rPr lang="en-US" altLang="zh-CN" sz="2000" dirty="0"/>
              <a:t>(</a:t>
            </a:r>
            <a:r>
              <a:rPr lang="zh-CN" altLang="en-US" sz="2000" dirty="0"/>
              <a:t>指向同一列的下一个非</a:t>
            </a:r>
            <a:r>
              <a:rPr lang="en-US" altLang="zh-CN" sz="2000" dirty="0"/>
              <a:t>0</a:t>
            </a:r>
            <a:r>
              <a:rPr lang="zh-CN" altLang="en-US" sz="2000" dirty="0"/>
              <a:t>元</a:t>
            </a:r>
            <a:r>
              <a:rPr lang="en-US" altLang="zh-CN" sz="2000" dirty="0"/>
              <a:t>)</a:t>
            </a:r>
            <a:r>
              <a:rPr lang="zh-CN" altLang="en-US" sz="2000" dirty="0"/>
              <a:t>。其次，十字交叉链表还有一个头结点，结点的结构如图</a:t>
            </a:r>
            <a:r>
              <a:rPr lang="en-US" altLang="zh-CN" sz="2000" dirty="0"/>
              <a:t>5-10</a:t>
            </a:r>
            <a:r>
              <a:rPr lang="zh-CN" altLang="en-US" sz="2000" dirty="0"/>
              <a:t>所示。</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pSp>
        <p:nvGrpSpPr>
          <p:cNvPr id="6" name="Group 4"/>
          <p:cNvGrpSpPr>
            <a:grpSpLocks/>
          </p:cNvGrpSpPr>
          <p:nvPr/>
        </p:nvGrpSpPr>
        <p:grpSpPr bwMode="auto">
          <a:xfrm>
            <a:off x="2001837" y="3996765"/>
            <a:ext cx="5140325" cy="1774825"/>
            <a:chOff x="0" y="0"/>
            <a:chExt cx="3238" cy="1118"/>
          </a:xfrm>
        </p:grpSpPr>
        <p:sp>
          <p:nvSpPr>
            <p:cNvPr id="7" name="Rectangle 5"/>
            <p:cNvSpPr>
              <a:spLocks noChangeArrowheads="1"/>
            </p:cNvSpPr>
            <p:nvPr/>
          </p:nvSpPr>
          <p:spPr bwMode="auto">
            <a:xfrm>
              <a:off x="768" y="878"/>
              <a:ext cx="20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Arial" pitchFamily="34" charset="0"/>
                </a:rPr>
                <a:t>十字链</a:t>
              </a:r>
              <a:r>
                <a:rPr lang="zh-CN" altLang="en-US" sz="2000" b="1" dirty="0">
                  <a:latin typeface="宋体" pitchFamily="2" charset="-122"/>
                </a:rPr>
                <a:t>表结点结构</a:t>
              </a:r>
            </a:p>
          </p:txBody>
        </p:sp>
        <p:grpSp>
          <p:nvGrpSpPr>
            <p:cNvPr id="8" name="Group 6"/>
            <p:cNvGrpSpPr>
              <a:grpSpLocks/>
            </p:cNvGrpSpPr>
            <p:nvPr/>
          </p:nvGrpSpPr>
          <p:grpSpPr bwMode="auto">
            <a:xfrm>
              <a:off x="0" y="0"/>
              <a:ext cx="3238" cy="830"/>
              <a:chOff x="0" y="0"/>
              <a:chExt cx="3238" cy="830"/>
            </a:xfrm>
          </p:grpSpPr>
          <p:grpSp>
            <p:nvGrpSpPr>
              <p:cNvPr id="9" name="Group 7"/>
              <p:cNvGrpSpPr>
                <a:grpSpLocks/>
              </p:cNvGrpSpPr>
              <p:nvPr/>
            </p:nvGrpSpPr>
            <p:grpSpPr bwMode="auto">
              <a:xfrm>
                <a:off x="0" y="0"/>
                <a:ext cx="3238" cy="542"/>
                <a:chOff x="0" y="0"/>
                <a:chExt cx="3238" cy="542"/>
              </a:xfrm>
            </p:grpSpPr>
            <p:grpSp>
              <p:nvGrpSpPr>
                <p:cNvPr id="12" name="Group 8"/>
                <p:cNvGrpSpPr>
                  <a:grpSpLocks/>
                </p:cNvGrpSpPr>
                <p:nvPr/>
              </p:nvGrpSpPr>
              <p:grpSpPr bwMode="auto">
                <a:xfrm>
                  <a:off x="0" y="0"/>
                  <a:ext cx="1318" cy="542"/>
                  <a:chOff x="0" y="0"/>
                  <a:chExt cx="1318" cy="542"/>
                </a:xfrm>
              </p:grpSpPr>
              <p:grpSp>
                <p:nvGrpSpPr>
                  <p:cNvPr id="21" name="Group 9"/>
                  <p:cNvGrpSpPr>
                    <a:grpSpLocks/>
                  </p:cNvGrpSpPr>
                  <p:nvPr/>
                </p:nvGrpSpPr>
                <p:grpSpPr bwMode="auto">
                  <a:xfrm>
                    <a:off x="0" y="0"/>
                    <a:ext cx="1315" cy="272"/>
                    <a:chOff x="0" y="0"/>
                    <a:chExt cx="1315" cy="272"/>
                  </a:xfrm>
                </p:grpSpPr>
                <p:sp>
                  <p:nvSpPr>
                    <p:cNvPr id="25" name="Rectangle 10"/>
                    <p:cNvSpPr>
                      <a:spLocks noChangeArrowheads="1"/>
                    </p:cNvSpPr>
                    <p:nvPr/>
                  </p:nvSpPr>
                  <p:spPr bwMode="auto">
                    <a:xfrm>
                      <a:off x="0" y="0"/>
                      <a:ext cx="1315"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dirty="0"/>
                        <a:t>row   col   value</a:t>
                      </a:r>
                    </a:p>
                  </p:txBody>
                </p:sp>
                <p:sp>
                  <p:nvSpPr>
                    <p:cNvPr id="26" name="Line 11"/>
                    <p:cNvSpPr>
                      <a:spLocks noChangeShapeType="1"/>
                    </p:cNvSpPr>
                    <p:nvPr/>
                  </p:nvSpPr>
                  <p:spPr bwMode="auto">
                    <a:xfrm>
                      <a:off x="432"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7" name="Line 12"/>
                    <p:cNvSpPr>
                      <a:spLocks noChangeShapeType="1"/>
                    </p:cNvSpPr>
                    <p:nvPr/>
                  </p:nvSpPr>
                  <p:spPr bwMode="auto">
                    <a:xfrm>
                      <a:off x="816"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22" name="Group 13"/>
                  <p:cNvGrpSpPr>
                    <a:grpSpLocks/>
                  </p:cNvGrpSpPr>
                  <p:nvPr/>
                </p:nvGrpSpPr>
                <p:grpSpPr bwMode="auto">
                  <a:xfrm>
                    <a:off x="3" y="270"/>
                    <a:ext cx="1315" cy="272"/>
                    <a:chOff x="0" y="0"/>
                    <a:chExt cx="1315" cy="272"/>
                  </a:xfrm>
                </p:grpSpPr>
                <p:sp>
                  <p:nvSpPr>
                    <p:cNvPr id="23" name="Rectangle 14"/>
                    <p:cNvSpPr>
                      <a:spLocks noChangeArrowheads="1"/>
                    </p:cNvSpPr>
                    <p:nvPr/>
                  </p:nvSpPr>
                  <p:spPr bwMode="auto">
                    <a:xfrm>
                      <a:off x="0" y="0"/>
                      <a:ext cx="1315"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t> </a:t>
                      </a:r>
                      <a:r>
                        <a:rPr lang="en-US" sz="2400" dirty="0"/>
                        <a:t>down      right</a:t>
                      </a:r>
                    </a:p>
                  </p:txBody>
                </p:sp>
                <p:sp>
                  <p:nvSpPr>
                    <p:cNvPr id="24" name="Line 15"/>
                    <p:cNvSpPr>
                      <a:spLocks noChangeShapeType="1"/>
                    </p:cNvSpPr>
                    <p:nvPr/>
                  </p:nvSpPr>
                  <p:spPr bwMode="auto">
                    <a:xfrm>
                      <a:off x="651"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grpSp>
              <p:nvGrpSpPr>
                <p:cNvPr id="13" name="Group 16"/>
                <p:cNvGrpSpPr>
                  <a:grpSpLocks/>
                </p:cNvGrpSpPr>
                <p:nvPr/>
              </p:nvGrpSpPr>
              <p:grpSpPr bwMode="auto">
                <a:xfrm>
                  <a:off x="1920" y="0"/>
                  <a:ext cx="1318" cy="542"/>
                  <a:chOff x="0" y="0"/>
                  <a:chExt cx="1318" cy="542"/>
                </a:xfrm>
              </p:grpSpPr>
              <p:grpSp>
                <p:nvGrpSpPr>
                  <p:cNvPr id="14" name="Group 17"/>
                  <p:cNvGrpSpPr>
                    <a:grpSpLocks/>
                  </p:cNvGrpSpPr>
                  <p:nvPr/>
                </p:nvGrpSpPr>
                <p:grpSpPr bwMode="auto">
                  <a:xfrm>
                    <a:off x="0" y="0"/>
                    <a:ext cx="1315" cy="272"/>
                    <a:chOff x="0" y="0"/>
                    <a:chExt cx="1315" cy="272"/>
                  </a:xfrm>
                </p:grpSpPr>
                <p:sp>
                  <p:nvSpPr>
                    <p:cNvPr id="18" name="Rectangle 18"/>
                    <p:cNvSpPr>
                      <a:spLocks noChangeArrowheads="1"/>
                    </p:cNvSpPr>
                    <p:nvPr/>
                  </p:nvSpPr>
                  <p:spPr bwMode="auto">
                    <a:xfrm>
                      <a:off x="0" y="0"/>
                      <a:ext cx="1315"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dirty="0"/>
                        <a:t>  </a:t>
                      </a:r>
                      <a:r>
                        <a:rPr lang="en-US" sz="2400" dirty="0" err="1"/>
                        <a:t>rn</a:t>
                      </a:r>
                      <a:r>
                        <a:rPr lang="en-US" sz="2400" dirty="0"/>
                        <a:t>     </a:t>
                      </a:r>
                      <a:r>
                        <a:rPr lang="en-US" sz="2400" dirty="0" err="1"/>
                        <a:t>cn</a:t>
                      </a:r>
                      <a:r>
                        <a:rPr lang="en-US" sz="2400" dirty="0"/>
                        <a:t>     </a:t>
                      </a:r>
                      <a:r>
                        <a:rPr lang="en-US" sz="2400" dirty="0" err="1"/>
                        <a:t>tn</a:t>
                      </a:r>
                      <a:endParaRPr lang="en-US" sz="2400" dirty="0"/>
                    </a:p>
                  </p:txBody>
                </p:sp>
                <p:sp>
                  <p:nvSpPr>
                    <p:cNvPr id="19" name="Line 19"/>
                    <p:cNvSpPr>
                      <a:spLocks noChangeShapeType="1"/>
                    </p:cNvSpPr>
                    <p:nvPr/>
                  </p:nvSpPr>
                  <p:spPr bwMode="auto">
                    <a:xfrm>
                      <a:off x="432"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0" name="Line 20"/>
                    <p:cNvSpPr>
                      <a:spLocks noChangeShapeType="1"/>
                    </p:cNvSpPr>
                    <p:nvPr/>
                  </p:nvSpPr>
                  <p:spPr bwMode="auto">
                    <a:xfrm>
                      <a:off x="816"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15" name="Group 21"/>
                  <p:cNvGrpSpPr>
                    <a:grpSpLocks/>
                  </p:cNvGrpSpPr>
                  <p:nvPr/>
                </p:nvGrpSpPr>
                <p:grpSpPr bwMode="auto">
                  <a:xfrm>
                    <a:off x="3" y="270"/>
                    <a:ext cx="1315" cy="272"/>
                    <a:chOff x="0" y="0"/>
                    <a:chExt cx="1315" cy="272"/>
                  </a:xfrm>
                </p:grpSpPr>
                <p:sp>
                  <p:nvSpPr>
                    <p:cNvPr id="16" name="Rectangle 22"/>
                    <p:cNvSpPr>
                      <a:spLocks noChangeArrowheads="1"/>
                    </p:cNvSpPr>
                    <p:nvPr/>
                  </p:nvSpPr>
                  <p:spPr bwMode="auto">
                    <a:xfrm>
                      <a:off x="0" y="0"/>
                      <a:ext cx="1315"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400"/>
                        <a:t> </a:t>
                      </a:r>
                      <a:r>
                        <a:rPr lang="en-US" sz="2400"/>
                        <a:t>down      right</a:t>
                      </a:r>
                    </a:p>
                  </p:txBody>
                </p:sp>
                <p:sp>
                  <p:nvSpPr>
                    <p:cNvPr id="17" name="Line 23"/>
                    <p:cNvSpPr>
                      <a:spLocks noChangeShapeType="1"/>
                    </p:cNvSpPr>
                    <p:nvPr/>
                  </p:nvSpPr>
                  <p:spPr bwMode="auto">
                    <a:xfrm>
                      <a:off x="651"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grpSp>
          <p:sp>
            <p:nvSpPr>
              <p:cNvPr id="10" name="Rectangle 24"/>
              <p:cNvSpPr>
                <a:spLocks noChangeArrowheads="1"/>
              </p:cNvSpPr>
              <p:nvPr/>
            </p:nvSpPr>
            <p:spPr bwMode="auto">
              <a:xfrm>
                <a:off x="48" y="590"/>
                <a:ext cx="129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(a)</a:t>
                </a:r>
                <a:r>
                  <a:rPr lang="en-US" sz="2000" b="1" dirty="0">
                    <a:latin typeface="Arial" pitchFamily="34" charset="0"/>
                  </a:rPr>
                  <a:t>   </a:t>
                </a:r>
                <a:r>
                  <a:rPr lang="zh-CN" altLang="en-US" sz="2000" b="1" dirty="0">
                    <a:latin typeface="宋体" pitchFamily="2" charset="-122"/>
                  </a:rPr>
                  <a:t>结点结构</a:t>
                </a:r>
              </a:p>
            </p:txBody>
          </p:sp>
          <p:sp>
            <p:nvSpPr>
              <p:cNvPr id="11" name="Rectangle 25"/>
              <p:cNvSpPr>
                <a:spLocks noChangeArrowheads="1"/>
              </p:cNvSpPr>
              <p:nvPr/>
            </p:nvSpPr>
            <p:spPr bwMode="auto">
              <a:xfrm>
                <a:off x="1968" y="590"/>
                <a:ext cx="124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a:t>(b)</a:t>
                </a:r>
                <a:r>
                  <a:rPr lang="en-US" sz="2000" b="1">
                    <a:latin typeface="Arial" pitchFamily="34" charset="0"/>
                  </a:rPr>
                  <a:t>   </a:t>
                </a:r>
                <a:r>
                  <a:rPr lang="zh-CN" altLang="en-US" sz="2000" b="1">
                    <a:latin typeface="Arial" pitchFamily="34" charset="0"/>
                  </a:rPr>
                  <a:t>头</a:t>
                </a:r>
                <a:r>
                  <a:rPr lang="zh-CN" altLang="en-US" sz="2000" b="1">
                    <a:latin typeface="宋体" pitchFamily="2" charset="-122"/>
                  </a:rPr>
                  <a:t>结点结构</a:t>
                </a:r>
              </a:p>
            </p:txBody>
          </p:sp>
        </p:grpSp>
      </p:grpSp>
    </p:spTree>
    <p:extLst>
      <p:ext uri="{BB962C8B-B14F-4D97-AF65-F5344CB8AC3E}">
        <p14:creationId xmlns:p14="http://schemas.microsoft.com/office/powerpoint/2010/main" val="2039589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0"/>
                <a:ea typeface="Microsoft YaHei" charset="0"/>
                <a:cs typeface="Microsoft YaHei" charset="0"/>
              </a:rPr>
              <a:t>十字链表</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lstStyle/>
          <a:p>
            <a:pPr>
              <a:lnSpc>
                <a:spcPct val="150000"/>
              </a:lnSpc>
            </a:pPr>
            <a:r>
              <a:rPr lang="zh-CN" altLang="en-US" dirty="0">
                <a:latin typeface="Microsoft YaHei" charset="0"/>
                <a:ea typeface="Microsoft YaHei" charset="0"/>
                <a:cs typeface="Microsoft YaHei" charset="0"/>
              </a:rPr>
              <a:t>由定义知，稀疏矩阵中同一行的非</a:t>
            </a:r>
            <a:r>
              <a:rPr lang="en-US" altLang="zh-CN" dirty="0">
                <a:latin typeface="Microsoft YaHei" charset="0"/>
                <a:ea typeface="Microsoft YaHei" charset="0"/>
                <a:cs typeface="Microsoft YaHei" charset="0"/>
              </a:rPr>
              <a:t>0</a:t>
            </a:r>
            <a:r>
              <a:rPr lang="zh-CN" altLang="en-US" dirty="0">
                <a:latin typeface="Microsoft YaHei" charset="0"/>
                <a:ea typeface="Microsoft YaHei" charset="0"/>
                <a:cs typeface="Microsoft YaHei" charset="0"/>
              </a:rPr>
              <a:t>元素的由</a:t>
            </a:r>
            <a:r>
              <a:rPr lang="en-US" altLang="zh-CN" dirty="0">
                <a:latin typeface="Microsoft YaHei" charset="0"/>
                <a:ea typeface="Microsoft YaHei" charset="0"/>
                <a:cs typeface="Microsoft YaHei" charset="0"/>
              </a:rPr>
              <a:t>right</a:t>
            </a:r>
            <a:r>
              <a:rPr lang="zh-CN" altLang="en-US" dirty="0">
                <a:latin typeface="Microsoft YaHei" charset="0"/>
                <a:ea typeface="Microsoft YaHei" charset="0"/>
                <a:cs typeface="Microsoft YaHei" charset="0"/>
              </a:rPr>
              <a:t>指针域链接成一个行链表， 由</a:t>
            </a:r>
            <a:r>
              <a:rPr lang="en-US" altLang="zh-CN" dirty="0">
                <a:latin typeface="Microsoft YaHei" charset="0"/>
                <a:ea typeface="Microsoft YaHei" charset="0"/>
                <a:cs typeface="Microsoft YaHei" charset="0"/>
              </a:rPr>
              <a:t>down</a:t>
            </a:r>
            <a:r>
              <a:rPr lang="zh-CN" altLang="en-US" dirty="0">
                <a:latin typeface="Microsoft YaHei" charset="0"/>
                <a:ea typeface="Microsoft YaHei" charset="0"/>
                <a:cs typeface="Microsoft YaHei" charset="0"/>
              </a:rPr>
              <a:t>指针域链接成一个列链表。则每个非</a:t>
            </a:r>
            <a:r>
              <a:rPr lang="en-US" altLang="zh-CN" dirty="0">
                <a:latin typeface="Microsoft YaHei" charset="0"/>
                <a:ea typeface="Microsoft YaHei" charset="0"/>
                <a:cs typeface="Microsoft YaHei" charset="0"/>
              </a:rPr>
              <a:t>0</a:t>
            </a:r>
            <a:r>
              <a:rPr lang="zh-CN" altLang="en-US" dirty="0">
                <a:latin typeface="Microsoft YaHei" charset="0"/>
                <a:ea typeface="Microsoft YaHei" charset="0"/>
                <a:cs typeface="Microsoft YaHei" charset="0"/>
              </a:rPr>
              <a:t>元素既是某个行链表中的一个结点，同时又是某个列链表中的一个结点，所有的</a:t>
            </a:r>
            <a:r>
              <a:rPr lang="zh-CN" altLang="en-US" dirty="0">
                <a:solidFill>
                  <a:srgbClr val="0000FF"/>
                </a:solidFill>
                <a:latin typeface="Microsoft YaHei" charset="0"/>
                <a:ea typeface="Microsoft YaHei" charset="0"/>
                <a:cs typeface="Microsoft YaHei" charset="0"/>
              </a:rPr>
              <a:t>非</a:t>
            </a:r>
            <a:r>
              <a:rPr lang="en-US" altLang="zh-CN" dirty="0">
                <a:solidFill>
                  <a:srgbClr val="0000FF"/>
                </a:solidFill>
                <a:latin typeface="Microsoft YaHei" charset="0"/>
                <a:ea typeface="Microsoft YaHei" charset="0"/>
                <a:cs typeface="Microsoft YaHei" charset="0"/>
              </a:rPr>
              <a:t>0</a:t>
            </a:r>
            <a:r>
              <a:rPr lang="zh-CN" altLang="en-US" dirty="0">
                <a:solidFill>
                  <a:srgbClr val="0000FF"/>
                </a:solidFill>
                <a:latin typeface="Microsoft YaHei" charset="0"/>
                <a:ea typeface="Microsoft YaHei" charset="0"/>
                <a:cs typeface="Microsoft YaHei" charset="0"/>
              </a:rPr>
              <a:t>元素</a:t>
            </a:r>
            <a:r>
              <a:rPr lang="zh-CN" altLang="en-US" dirty="0">
                <a:latin typeface="Microsoft YaHei" charset="0"/>
                <a:ea typeface="Microsoft YaHei" charset="0"/>
                <a:cs typeface="Microsoft YaHei" charset="0"/>
              </a:rPr>
              <a:t>构成一个</a:t>
            </a:r>
            <a:r>
              <a:rPr lang="zh-CN" altLang="en-US" dirty="0">
                <a:solidFill>
                  <a:srgbClr val="FF0000"/>
                </a:solidFill>
                <a:latin typeface="Microsoft YaHei" charset="0"/>
                <a:ea typeface="Microsoft YaHei" charset="0"/>
                <a:cs typeface="Microsoft YaHei" charset="0"/>
              </a:rPr>
              <a:t>十字交叉</a:t>
            </a:r>
            <a:r>
              <a:rPr lang="zh-CN" altLang="en-US" dirty="0">
                <a:latin typeface="Microsoft YaHei" charset="0"/>
                <a:ea typeface="Microsoft YaHei" charset="0"/>
                <a:cs typeface="Microsoft YaHei" charset="0"/>
              </a:rPr>
              <a:t>的链表，称为</a:t>
            </a:r>
            <a:r>
              <a:rPr lang="zh-CN" altLang="en-US" dirty="0">
                <a:solidFill>
                  <a:srgbClr val="FF0000"/>
                </a:solidFill>
                <a:latin typeface="Microsoft YaHei" charset="0"/>
                <a:ea typeface="Microsoft YaHei" charset="0"/>
                <a:cs typeface="Microsoft YaHei" charset="0"/>
              </a:rPr>
              <a:t>十字链表</a:t>
            </a:r>
            <a:r>
              <a:rPr lang="zh-CN" altLang="en-US" dirty="0">
                <a:latin typeface="Microsoft YaHei" charset="0"/>
                <a:ea typeface="Microsoft YaHei" charset="0"/>
                <a:cs typeface="Microsoft YaHei" charset="0"/>
              </a:rPr>
              <a:t>。</a:t>
            </a:r>
          </a:p>
          <a:p>
            <a:pPr>
              <a:lnSpc>
                <a:spcPct val="150000"/>
              </a:lnSpc>
            </a:pPr>
            <a:r>
              <a:rPr lang="zh-CN" altLang="en-US" dirty="0">
                <a:latin typeface="Microsoft YaHei" charset="0"/>
                <a:ea typeface="Microsoft YaHei" charset="0"/>
                <a:cs typeface="Microsoft YaHei" charset="0"/>
              </a:rPr>
              <a:t>此外，还可用两个一维数组分别存储行链表的头指针和列链表的头指针。</a:t>
            </a:r>
            <a:endParaRPr kumimoji="1" lang="zh-CN" altLang="en-US"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044222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0"/>
                <a:ea typeface="Microsoft YaHei" charset="0"/>
                <a:cs typeface="Microsoft YaHei" charset="0"/>
              </a:rPr>
              <a:t>十字链表</a:t>
            </a:r>
            <a:endParaRPr kumimoji="1" lang="zh-CN" altLang="en-US" dirty="0"/>
          </a:p>
        </p:txBody>
      </p:sp>
      <p:sp>
        <p:nvSpPr>
          <p:cNvPr id="3" name="内容占位符 2"/>
          <p:cNvSpPr>
            <a:spLocks noGrp="1"/>
          </p:cNvSpPr>
          <p:nvPr>
            <p:ph idx="1"/>
          </p:nvPr>
        </p:nvSpPr>
        <p:spPr/>
        <p:txBody>
          <a:bodyPr>
            <a:normAutofit/>
          </a:bodyPr>
          <a:lstStyle/>
          <a:p>
            <a:pPr marL="0" indent="0">
              <a:lnSpc>
                <a:spcPct val="110000"/>
              </a:lnSpc>
              <a:buFont typeface="Wingdings" pitchFamily="2" charset="2"/>
              <a:buNone/>
            </a:pPr>
            <a:r>
              <a:rPr lang="zh-CN" altLang="en-US" sz="2000" dirty="0">
                <a:latin typeface="宋体" pitchFamily="2" charset="-122"/>
              </a:rPr>
              <a:t>十字链表结点的描述如下：</a:t>
            </a:r>
            <a:endParaRPr kumimoji="1" lang="zh-CN" altLang="en-US" sz="2000"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49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1475345"/>
            <a:ext cx="3992082" cy="1631216"/>
          </a:xfrm>
          <a:prstGeom prst="rect">
            <a:avLst/>
          </a:prstGeom>
        </p:spPr>
        <p:txBody>
          <a:bodyPr wrap="square">
            <a:spAutoFit/>
          </a:bodyPr>
          <a:lstStyle/>
          <a:p>
            <a:pPr>
              <a:spcBef>
                <a:spcPts val="600"/>
              </a:spcBef>
            </a:pPr>
            <a:r>
              <a:rPr lang="en-US" altLang="zh-CN" sz="1600" dirty="0"/>
              <a:t>typedef </a:t>
            </a:r>
            <a:r>
              <a:rPr lang="en-US" altLang="zh-CN" sz="1600" dirty="0" err="1"/>
              <a:t>struct</a:t>
            </a:r>
            <a:r>
              <a:rPr lang="en-US" altLang="zh-CN" sz="1600" dirty="0"/>
              <a:t>  </a:t>
            </a:r>
            <a:r>
              <a:rPr lang="en-US" altLang="zh-CN" sz="1600" dirty="0" err="1"/>
              <a:t>Clnode</a:t>
            </a:r>
            <a:r>
              <a:rPr lang="en-US" altLang="zh-CN" sz="1600" dirty="0"/>
              <a:t>  </a:t>
            </a:r>
          </a:p>
          <a:p>
            <a:pPr marL="355600" lvl="1" indent="0">
              <a:spcBef>
                <a:spcPts val="600"/>
              </a:spcBef>
              <a:buFont typeface="Wingdings" pitchFamily="2" charset="2"/>
              <a:buNone/>
            </a:pPr>
            <a:r>
              <a:rPr lang="en-US" altLang="zh-CN" sz="1600" dirty="0"/>
              <a:t>{   </a:t>
            </a:r>
            <a:r>
              <a:rPr lang="en-US" altLang="zh-CN" sz="1600" dirty="0" err="1"/>
              <a:t>int</a:t>
            </a:r>
            <a:r>
              <a:rPr lang="en-US" altLang="zh-CN" sz="1600" dirty="0"/>
              <a:t>  row , col ;   /*  </a:t>
            </a:r>
            <a:r>
              <a:rPr lang="zh-CN" altLang="en-US" sz="1600" dirty="0"/>
              <a:t>行号和列号  *</a:t>
            </a:r>
            <a:r>
              <a:rPr lang="en-US" altLang="zh-CN" sz="1600" dirty="0"/>
              <a:t>/     </a:t>
            </a:r>
          </a:p>
          <a:p>
            <a:pPr marL="723900" lvl="2" indent="0">
              <a:spcBef>
                <a:spcPts val="600"/>
              </a:spcBef>
              <a:buFont typeface="Wingdings" pitchFamily="2" charset="2"/>
              <a:buNone/>
            </a:pPr>
            <a:r>
              <a:rPr lang="en-US" altLang="zh-CN" sz="1600" dirty="0" err="1"/>
              <a:t>elemtype</a:t>
            </a:r>
            <a:r>
              <a:rPr lang="en-US" altLang="zh-CN" sz="1600" dirty="0"/>
              <a:t> value ;    /*  </a:t>
            </a:r>
            <a:r>
              <a:rPr lang="zh-CN" altLang="en-US" sz="1600" dirty="0"/>
              <a:t>元素值  *</a:t>
            </a:r>
            <a:r>
              <a:rPr lang="en-US" altLang="zh-CN" sz="1600" dirty="0"/>
              <a:t>/</a:t>
            </a:r>
          </a:p>
          <a:p>
            <a:pPr marL="723900" lvl="2" indent="0">
              <a:spcBef>
                <a:spcPts val="600"/>
              </a:spcBef>
              <a:buFont typeface="Wingdings" pitchFamily="2" charset="2"/>
              <a:buNone/>
            </a:pPr>
            <a:r>
              <a:rPr lang="en-US" altLang="zh-CN" sz="1600" dirty="0" err="1"/>
              <a:t>struct</a:t>
            </a:r>
            <a:r>
              <a:rPr lang="en-US" altLang="zh-CN" sz="1600" dirty="0"/>
              <a:t>  </a:t>
            </a:r>
            <a:r>
              <a:rPr lang="en-US" altLang="zh-CN" sz="1600" dirty="0" err="1"/>
              <a:t>Clnode</a:t>
            </a:r>
            <a:r>
              <a:rPr lang="en-US" altLang="zh-CN" sz="1600" dirty="0"/>
              <a:t>  *down , *right ;</a:t>
            </a:r>
          </a:p>
          <a:p>
            <a:pPr marL="355600" lvl="1" indent="0">
              <a:spcBef>
                <a:spcPts val="600"/>
              </a:spcBef>
              <a:buFont typeface="Wingdings" pitchFamily="2" charset="2"/>
              <a:buNone/>
            </a:pPr>
            <a:r>
              <a:rPr lang="en-US" altLang="zh-CN" sz="1600" dirty="0"/>
              <a:t>}</a:t>
            </a:r>
            <a:r>
              <a:rPr lang="zh-CN" altLang="en-US" sz="1600" dirty="0"/>
              <a:t> </a:t>
            </a:r>
            <a:r>
              <a:rPr lang="en-US" altLang="zh-CN" sz="1600" dirty="0" err="1"/>
              <a:t>OLNode</a:t>
            </a:r>
            <a:r>
              <a:rPr lang="en-US" altLang="zh-CN" sz="1600" dirty="0"/>
              <a:t> ;   /*  </a:t>
            </a:r>
            <a:r>
              <a:rPr lang="zh-CN" altLang="en-US" sz="1600" dirty="0"/>
              <a:t>非</a:t>
            </a:r>
            <a:r>
              <a:rPr lang="en-US" altLang="zh-CN" sz="1600" dirty="0"/>
              <a:t>0</a:t>
            </a:r>
            <a:r>
              <a:rPr lang="zh-CN" altLang="en-US" sz="1600" dirty="0"/>
              <a:t>元素结点  *</a:t>
            </a:r>
            <a:r>
              <a:rPr lang="en-US" altLang="zh-CN" sz="1600" dirty="0"/>
              <a:t>/</a:t>
            </a:r>
            <a:endParaRPr lang="en-US" altLang="zh-CN" sz="1600" dirty="0">
              <a:latin typeface="宋体" pitchFamily="2" charset="-122"/>
            </a:endParaRPr>
          </a:p>
        </p:txBody>
      </p:sp>
      <p:sp>
        <p:nvSpPr>
          <p:cNvPr id="7" name="矩形 6"/>
          <p:cNvSpPr/>
          <p:nvPr/>
        </p:nvSpPr>
        <p:spPr>
          <a:xfrm>
            <a:off x="432000" y="3342445"/>
            <a:ext cx="3992082" cy="2277547"/>
          </a:xfrm>
          <a:prstGeom prst="rect">
            <a:avLst/>
          </a:prstGeom>
        </p:spPr>
        <p:txBody>
          <a:bodyPr wrap="square">
            <a:spAutoFit/>
          </a:bodyPr>
          <a:lstStyle/>
          <a:p>
            <a:pPr>
              <a:spcBef>
                <a:spcPts val="600"/>
              </a:spcBef>
            </a:pPr>
            <a:r>
              <a:rPr lang="en-US" altLang="zh-CN" sz="1600" dirty="0"/>
              <a:t>typedef </a:t>
            </a:r>
            <a:r>
              <a:rPr lang="en-US" altLang="zh-CN" sz="1600" dirty="0" err="1"/>
              <a:t>struct</a:t>
            </a:r>
            <a:r>
              <a:rPr lang="en-US" altLang="zh-CN" sz="1600" dirty="0"/>
              <a:t>  </a:t>
            </a:r>
            <a:r>
              <a:rPr lang="en-US" altLang="zh-CN" sz="1600" dirty="0" err="1"/>
              <a:t>Clnode</a:t>
            </a:r>
            <a:r>
              <a:rPr lang="en-US" altLang="zh-CN" sz="1600" dirty="0"/>
              <a:t>  </a:t>
            </a:r>
          </a:p>
          <a:p>
            <a:pPr marL="355600" lvl="1" indent="0">
              <a:spcBef>
                <a:spcPts val="600"/>
              </a:spcBef>
              <a:buFont typeface="Wingdings" pitchFamily="2" charset="2"/>
              <a:buNone/>
            </a:pPr>
            <a:r>
              <a:rPr lang="en-US" altLang="zh-CN" sz="1600" dirty="0"/>
              <a:t>{   </a:t>
            </a:r>
            <a:r>
              <a:rPr lang="en-US" altLang="zh-CN" sz="1600" dirty="0" err="1"/>
              <a:t>int</a:t>
            </a:r>
            <a:r>
              <a:rPr lang="en-US" altLang="zh-CN" sz="1600" dirty="0"/>
              <a:t>   </a:t>
            </a:r>
            <a:r>
              <a:rPr lang="en-US" altLang="zh-CN" sz="1600" dirty="0" err="1"/>
              <a:t>rn</a:t>
            </a:r>
            <a:r>
              <a:rPr lang="en-US" altLang="zh-CN" sz="1600" dirty="0"/>
              <a:t>;        /*  </a:t>
            </a:r>
            <a:r>
              <a:rPr lang="zh-CN" altLang="en-US" sz="1600" dirty="0">
                <a:latin typeface="宋体" pitchFamily="2" charset="-122"/>
              </a:rPr>
              <a:t>矩阵的</a:t>
            </a:r>
            <a:r>
              <a:rPr lang="zh-CN" altLang="en-US" sz="1600" dirty="0"/>
              <a:t>行数  *</a:t>
            </a:r>
            <a:r>
              <a:rPr lang="en-US" altLang="zh-CN" sz="1600" dirty="0"/>
              <a:t>/     </a:t>
            </a:r>
          </a:p>
          <a:p>
            <a:pPr marL="723900" lvl="2" indent="0">
              <a:spcBef>
                <a:spcPts val="600"/>
              </a:spcBef>
              <a:buFont typeface="Wingdings" pitchFamily="2" charset="2"/>
              <a:buNone/>
            </a:pPr>
            <a:r>
              <a:rPr lang="en-US" altLang="zh-CN" sz="1600" dirty="0" err="1"/>
              <a:t>int</a:t>
            </a:r>
            <a:r>
              <a:rPr lang="en-US" altLang="zh-CN" sz="1600" dirty="0"/>
              <a:t>   </a:t>
            </a:r>
            <a:r>
              <a:rPr lang="en-US" altLang="zh-CN" sz="1600" dirty="0" err="1"/>
              <a:t>cn</a:t>
            </a:r>
            <a:r>
              <a:rPr lang="en-US" altLang="zh-CN" sz="1600" dirty="0"/>
              <a:t>;        /*  </a:t>
            </a:r>
            <a:r>
              <a:rPr lang="zh-CN" altLang="en-US" sz="1600" dirty="0">
                <a:latin typeface="宋体" pitchFamily="2" charset="-122"/>
              </a:rPr>
              <a:t>矩阵的</a:t>
            </a:r>
            <a:r>
              <a:rPr lang="zh-CN" altLang="en-US" sz="1600" dirty="0"/>
              <a:t>列数  *</a:t>
            </a:r>
            <a:r>
              <a:rPr lang="en-US" altLang="zh-CN" sz="1600" dirty="0"/>
              <a:t>/</a:t>
            </a:r>
          </a:p>
          <a:p>
            <a:pPr marL="723900" lvl="2" indent="0">
              <a:spcBef>
                <a:spcPts val="600"/>
              </a:spcBef>
              <a:buFont typeface="Wingdings" pitchFamily="2" charset="2"/>
              <a:buNone/>
            </a:pPr>
            <a:r>
              <a:rPr lang="en-US" altLang="zh-CN" sz="1600" dirty="0" err="1"/>
              <a:t>int</a:t>
            </a:r>
            <a:r>
              <a:rPr lang="en-US" altLang="zh-CN" sz="1600" dirty="0"/>
              <a:t>   </a:t>
            </a:r>
            <a:r>
              <a:rPr lang="en-US" altLang="zh-CN" sz="1600" dirty="0" err="1"/>
              <a:t>tn</a:t>
            </a:r>
            <a:r>
              <a:rPr lang="en-US" altLang="zh-CN" sz="1600" dirty="0"/>
              <a:t>;        /*  </a:t>
            </a:r>
            <a:r>
              <a:rPr lang="zh-CN" altLang="en-US" sz="1600" dirty="0"/>
              <a:t>非</a:t>
            </a:r>
            <a:r>
              <a:rPr lang="en-US" altLang="zh-CN" sz="1600" dirty="0"/>
              <a:t>0</a:t>
            </a:r>
            <a:r>
              <a:rPr lang="zh-CN" altLang="en-US" sz="1600" dirty="0"/>
              <a:t>元素总数  *</a:t>
            </a:r>
            <a:r>
              <a:rPr lang="en-US" altLang="zh-CN" sz="1600" dirty="0"/>
              <a:t>/</a:t>
            </a:r>
          </a:p>
          <a:p>
            <a:pPr marL="723900" lvl="2" indent="0">
              <a:spcBef>
                <a:spcPts val="600"/>
              </a:spcBef>
              <a:buFont typeface="Wingdings" pitchFamily="2" charset="2"/>
              <a:buNone/>
            </a:pPr>
            <a:r>
              <a:rPr lang="en-US" altLang="zh-CN" sz="1600" dirty="0" err="1"/>
              <a:t>OLNode</a:t>
            </a:r>
            <a:r>
              <a:rPr lang="en-US" altLang="zh-CN" sz="1600" dirty="0"/>
              <a:t> *</a:t>
            </a:r>
            <a:r>
              <a:rPr lang="en-US" altLang="zh-CN" sz="1600" dirty="0" err="1"/>
              <a:t>rhead</a:t>
            </a:r>
            <a:r>
              <a:rPr lang="en-US" altLang="zh-CN" sz="1600" dirty="0"/>
              <a:t> ;  </a:t>
            </a:r>
          </a:p>
          <a:p>
            <a:pPr marL="723900" lvl="2" indent="0">
              <a:spcBef>
                <a:spcPts val="600"/>
              </a:spcBef>
              <a:buFont typeface="Wingdings" pitchFamily="2" charset="2"/>
              <a:buNone/>
            </a:pPr>
            <a:r>
              <a:rPr lang="en-US" altLang="zh-CN" sz="1600" dirty="0" err="1"/>
              <a:t>OLNode</a:t>
            </a:r>
            <a:r>
              <a:rPr lang="en-US" altLang="zh-CN" sz="1600" dirty="0"/>
              <a:t> *</a:t>
            </a:r>
            <a:r>
              <a:rPr lang="en-US" altLang="zh-CN" sz="1600" dirty="0" err="1"/>
              <a:t>chead</a:t>
            </a:r>
            <a:r>
              <a:rPr lang="en-US" altLang="zh-CN" sz="1600" dirty="0"/>
              <a:t> ; </a:t>
            </a:r>
          </a:p>
          <a:p>
            <a:pPr marL="355600" lvl="1" indent="0">
              <a:spcBef>
                <a:spcPts val="600"/>
              </a:spcBef>
              <a:buFont typeface="Wingdings" pitchFamily="2" charset="2"/>
              <a:buNone/>
            </a:pPr>
            <a:r>
              <a:rPr lang="en-US" altLang="zh-CN" sz="1600" dirty="0"/>
              <a:t>} </a:t>
            </a:r>
            <a:r>
              <a:rPr lang="en-US" altLang="zh-CN" sz="1600" dirty="0" err="1"/>
              <a:t>CrossList</a:t>
            </a:r>
            <a:r>
              <a:rPr lang="en-US" altLang="zh-CN" sz="1600" dirty="0"/>
              <a:t> ;</a:t>
            </a:r>
          </a:p>
        </p:txBody>
      </p:sp>
      <p:pic>
        <p:nvPicPr>
          <p:cNvPr id="18" name="图片 17"/>
          <p:cNvPicPr>
            <a:picLocks noChangeAspect="1"/>
          </p:cNvPicPr>
          <p:nvPr/>
        </p:nvPicPr>
        <p:blipFill>
          <a:blip r:embed="rId2"/>
          <a:stretch>
            <a:fillRect/>
          </a:stretch>
        </p:blipFill>
        <p:spPr>
          <a:xfrm>
            <a:off x="5550360" y="867809"/>
            <a:ext cx="2008468" cy="1632972"/>
          </a:xfrm>
          <a:prstGeom prst="rect">
            <a:avLst/>
          </a:prstGeom>
        </p:spPr>
      </p:pic>
      <p:sp>
        <p:nvSpPr>
          <p:cNvPr id="69" name="文本框 68"/>
          <p:cNvSpPr txBox="1"/>
          <p:nvPr/>
        </p:nvSpPr>
        <p:spPr>
          <a:xfrm>
            <a:off x="5840432" y="4475290"/>
            <a:ext cx="184731" cy="369332"/>
          </a:xfrm>
          <a:prstGeom prst="rect">
            <a:avLst/>
          </a:prstGeom>
          <a:noFill/>
        </p:spPr>
        <p:txBody>
          <a:bodyPr wrap="none" rtlCol="0">
            <a:spAutoFit/>
          </a:bodyPr>
          <a:lstStyle/>
          <a:p>
            <a:endParaRPr kumimoji="1" lang="zh-CN" altLang="en-US" dirty="0"/>
          </a:p>
        </p:txBody>
      </p:sp>
      <p:pic>
        <p:nvPicPr>
          <p:cNvPr id="70" name="图片 69"/>
          <p:cNvPicPr>
            <a:picLocks noChangeAspect="1"/>
          </p:cNvPicPr>
          <p:nvPr/>
        </p:nvPicPr>
        <p:blipFill>
          <a:blip r:embed="rId3"/>
          <a:stretch>
            <a:fillRect/>
          </a:stretch>
        </p:blipFill>
        <p:spPr>
          <a:xfrm>
            <a:off x="5057931" y="2549890"/>
            <a:ext cx="3221249" cy="3747994"/>
          </a:xfrm>
          <a:prstGeom prst="rect">
            <a:avLst/>
          </a:prstGeom>
        </p:spPr>
      </p:pic>
    </p:spTree>
    <p:extLst>
      <p:ext uri="{BB962C8B-B14F-4D97-AF65-F5344CB8AC3E}">
        <p14:creationId xmlns:p14="http://schemas.microsoft.com/office/powerpoint/2010/main" val="186985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数组的定义</a:t>
            </a:r>
            <a:endParaRPr kumimoji="1"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sz="2000" dirty="0">
                <a:solidFill>
                  <a:srgbClr val="FF0000"/>
                </a:solidFill>
                <a:latin typeface="Microsoft YaHei" charset="0"/>
                <a:ea typeface="Microsoft YaHei" charset="0"/>
                <a:cs typeface="Microsoft YaHei" charset="0"/>
              </a:rPr>
              <a:t>数组</a:t>
            </a:r>
            <a:r>
              <a:rPr lang="zh-CN" altLang="en-US" sz="2000" dirty="0">
                <a:latin typeface="Microsoft YaHei" charset="0"/>
                <a:ea typeface="Microsoft YaHei" charset="0"/>
                <a:cs typeface="Microsoft YaHei" charset="0"/>
              </a:rPr>
              <a:t>是一组偶对</a:t>
            </a:r>
            <a:r>
              <a:rPr lang="en-US" altLang="zh-CN" sz="2000" dirty="0">
                <a:latin typeface="Microsoft YaHei" charset="0"/>
                <a:ea typeface="Microsoft YaHei" charset="0"/>
                <a:cs typeface="Microsoft YaHei" charset="0"/>
              </a:rPr>
              <a:t>(</a:t>
            </a:r>
            <a:r>
              <a:rPr lang="zh-CN" altLang="en-US" sz="2000" dirty="0">
                <a:solidFill>
                  <a:srgbClr val="FF0000"/>
                </a:solidFill>
                <a:latin typeface="Microsoft YaHei" charset="0"/>
                <a:ea typeface="Microsoft YaHei" charset="0"/>
                <a:cs typeface="Microsoft YaHei" charset="0"/>
              </a:rPr>
              <a:t>下标</a:t>
            </a:r>
            <a:r>
              <a:rPr lang="zh-CN" altLang="en-US" sz="2000" dirty="0">
                <a:latin typeface="Microsoft YaHei" charset="0"/>
                <a:ea typeface="Microsoft YaHei" charset="0"/>
                <a:cs typeface="Microsoft YaHei" charset="0"/>
              </a:rPr>
              <a:t>值，数据</a:t>
            </a:r>
            <a:r>
              <a:rPr lang="zh-CN" altLang="en-US" sz="2000" dirty="0">
                <a:solidFill>
                  <a:srgbClr val="FF0000"/>
                </a:solidFill>
                <a:latin typeface="Microsoft YaHei" charset="0"/>
                <a:ea typeface="Microsoft YaHei" charset="0"/>
                <a:cs typeface="Microsoft YaHei" charset="0"/>
              </a:rPr>
              <a:t>元素值</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的集合。在数组中，对于一组有意义的下标，都存在一个与其对应的值。一维数组对应着一个下标值，二维数组对应着两个下标值，如此类推。</a:t>
            </a:r>
          </a:p>
          <a:p>
            <a:pPr>
              <a:lnSpc>
                <a:spcPct val="150000"/>
              </a:lnSpc>
              <a:spcBef>
                <a:spcPts val="1200"/>
              </a:spcBef>
            </a:pPr>
            <a:r>
              <a:rPr lang="zh-CN" altLang="en-US" sz="2000" dirty="0">
                <a:latin typeface="Microsoft YaHei" charset="0"/>
                <a:ea typeface="Microsoft YaHei" charset="0"/>
                <a:cs typeface="Microsoft YaHei" charset="0"/>
              </a:rPr>
              <a:t>数组是由</a:t>
            </a:r>
            <a:r>
              <a:rPr lang="en-US" altLang="zh-CN" sz="2000" dirty="0">
                <a:latin typeface="Microsoft YaHei" charset="0"/>
                <a:ea typeface="Microsoft YaHei" charset="0"/>
                <a:cs typeface="Microsoft YaHei" charset="0"/>
              </a:rPr>
              <a:t>n(n&gt;1)</a:t>
            </a:r>
            <a:r>
              <a:rPr lang="zh-CN" altLang="en-US" sz="2000" dirty="0">
                <a:latin typeface="Microsoft YaHei" charset="0"/>
                <a:ea typeface="Microsoft YaHei" charset="0"/>
                <a:cs typeface="Microsoft YaHei" charset="0"/>
              </a:rPr>
              <a:t>个具有相同数据类型的数据元素</a:t>
            </a:r>
            <a:r>
              <a:rPr lang="en-US" altLang="zh-CN" sz="2000" dirty="0">
                <a:latin typeface="Microsoft YaHei" charset="0"/>
                <a:ea typeface="Microsoft YaHei" charset="0"/>
                <a:cs typeface="Microsoft YaHei" charset="0"/>
              </a:rPr>
              <a:t>a</a:t>
            </a:r>
            <a:r>
              <a:rPr lang="en-US" altLang="zh-CN" sz="2000" baseline="-20000" dirty="0">
                <a:latin typeface="Microsoft YaHei" charset="0"/>
                <a:ea typeface="Microsoft YaHei" charset="0"/>
                <a:cs typeface="Microsoft YaHei" charset="0"/>
              </a:rPr>
              <a:t>1</a:t>
            </a:r>
            <a:r>
              <a:rPr lang="zh-CN" altLang="en-US" sz="2000" dirty="0">
                <a:latin typeface="Microsoft YaHei" charset="0"/>
                <a:ea typeface="Microsoft YaHei" charset="0"/>
                <a:cs typeface="Microsoft YaHei" charset="0"/>
              </a:rPr>
              <a:t>，</a:t>
            </a:r>
            <a:r>
              <a:rPr lang="en-US" altLang="zh-CN" sz="2000" dirty="0">
                <a:latin typeface="Microsoft YaHei" charset="0"/>
                <a:ea typeface="Microsoft YaHei" charset="0"/>
                <a:cs typeface="Microsoft YaHei" charset="0"/>
              </a:rPr>
              <a:t>a</a:t>
            </a:r>
            <a:r>
              <a:rPr lang="en-US" altLang="zh-CN" sz="2000" baseline="-20000" dirty="0">
                <a:latin typeface="Microsoft YaHei" charset="0"/>
                <a:ea typeface="Microsoft YaHei" charset="0"/>
                <a:cs typeface="Microsoft YaHei" charset="0"/>
              </a:rPr>
              <a:t>2</a:t>
            </a:r>
            <a:r>
              <a:rPr lang="zh-CN" altLang="en-US" sz="2000" dirty="0">
                <a:latin typeface="Microsoft YaHei" charset="0"/>
                <a:ea typeface="Microsoft YaHei" charset="0"/>
                <a:cs typeface="Microsoft YaHei" charset="0"/>
              </a:rPr>
              <a:t>，</a:t>
            </a:r>
            <a:r>
              <a:rPr lang="en-US" altLang="zh-CN" sz="2000" baseline="-20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a:t>
            </a:r>
            <a:r>
              <a:rPr lang="en-US" altLang="zh-CN" sz="2000" dirty="0">
                <a:latin typeface="Microsoft YaHei" charset="0"/>
                <a:ea typeface="Microsoft YaHei" charset="0"/>
                <a:cs typeface="Microsoft YaHei" charset="0"/>
              </a:rPr>
              <a:t>a</a:t>
            </a:r>
            <a:r>
              <a:rPr lang="en-US" altLang="zh-CN" sz="2000" baseline="-20000" dirty="0">
                <a:latin typeface="Microsoft YaHei" charset="0"/>
                <a:ea typeface="Microsoft YaHei" charset="0"/>
                <a:cs typeface="Microsoft YaHei" charset="0"/>
              </a:rPr>
              <a:t>n</a:t>
            </a:r>
            <a:r>
              <a:rPr lang="zh-CN" altLang="en-US" sz="2000" dirty="0">
                <a:latin typeface="Microsoft YaHei" charset="0"/>
                <a:ea typeface="Microsoft YaHei" charset="0"/>
                <a:cs typeface="Microsoft YaHei" charset="0"/>
              </a:rPr>
              <a:t>组成的</a:t>
            </a:r>
            <a:r>
              <a:rPr lang="zh-CN" altLang="en-US" sz="2000" dirty="0">
                <a:solidFill>
                  <a:srgbClr val="0000FF"/>
                </a:solidFill>
                <a:latin typeface="Microsoft YaHei" charset="0"/>
                <a:ea typeface="Microsoft YaHei" charset="0"/>
                <a:cs typeface="Microsoft YaHei" charset="0"/>
              </a:rPr>
              <a:t>有序序列</a:t>
            </a:r>
            <a:r>
              <a:rPr lang="zh-CN" altLang="en-US" sz="2000" dirty="0">
                <a:latin typeface="Microsoft YaHei" charset="0"/>
                <a:ea typeface="Microsoft YaHei" charset="0"/>
                <a:cs typeface="Microsoft YaHei" charset="0"/>
              </a:rPr>
              <a:t>，且该序列必须存储在一块地址连续的存储单元中。</a:t>
            </a:r>
          </a:p>
          <a:p>
            <a:pPr marL="355600" lvl="1" indent="0">
              <a:lnSpc>
                <a:spcPct val="150000"/>
              </a:lnSpc>
              <a:spcBef>
                <a:spcPts val="1200"/>
              </a:spcBef>
              <a:buNone/>
            </a:pPr>
            <a:r>
              <a:rPr lang="zh-CN" altLang="en-US" dirty="0">
                <a:latin typeface="Microsoft YaHei" charset="0"/>
                <a:ea typeface="Microsoft YaHei" charset="0"/>
                <a:cs typeface="Microsoft YaHei" charset="0"/>
              </a:rPr>
              <a:t>◆ 数组中的数据元素具有相同数据类型。</a:t>
            </a:r>
          </a:p>
          <a:p>
            <a:pPr marL="355600" lvl="1" indent="0">
              <a:lnSpc>
                <a:spcPct val="150000"/>
              </a:lnSpc>
              <a:spcBef>
                <a:spcPts val="1200"/>
              </a:spcBef>
              <a:buNone/>
            </a:pPr>
            <a:r>
              <a:rPr lang="zh-CN" altLang="en-US" dirty="0">
                <a:latin typeface="Microsoft YaHei" charset="0"/>
                <a:ea typeface="Microsoft YaHei" charset="0"/>
                <a:cs typeface="Microsoft YaHei" charset="0"/>
              </a:rPr>
              <a:t>◆ 数组是一种</a:t>
            </a:r>
            <a:r>
              <a:rPr lang="zh-CN" altLang="en-US" dirty="0">
                <a:solidFill>
                  <a:srgbClr val="0000FF"/>
                </a:solidFill>
                <a:latin typeface="Microsoft YaHei" charset="0"/>
                <a:ea typeface="Microsoft YaHei" charset="0"/>
                <a:cs typeface="Microsoft YaHei" charset="0"/>
              </a:rPr>
              <a:t>随机存取结构</a:t>
            </a:r>
            <a:r>
              <a:rPr lang="zh-CN" altLang="en-US" dirty="0">
                <a:latin typeface="Microsoft YaHei" charset="0"/>
                <a:ea typeface="Microsoft YaHei" charset="0"/>
                <a:cs typeface="Microsoft YaHei" charset="0"/>
              </a:rPr>
              <a:t>，给定一组下标，就可以访问与其对应的数据元素。</a:t>
            </a:r>
          </a:p>
          <a:p>
            <a:pPr marL="355600" lvl="1" indent="0">
              <a:lnSpc>
                <a:spcPct val="150000"/>
              </a:lnSpc>
              <a:spcBef>
                <a:spcPts val="1200"/>
              </a:spcBef>
              <a:buNone/>
            </a:pPr>
            <a:r>
              <a:rPr lang="zh-CN" altLang="en-US" dirty="0">
                <a:latin typeface="Microsoft YaHei" charset="0"/>
                <a:ea typeface="Microsoft YaHei" charset="0"/>
                <a:cs typeface="Microsoft YaHei" charset="0"/>
              </a:rPr>
              <a:t>◆ 数组中的数据元素个数是固定的。</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627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65D32-FFBA-40C9-955F-63C85CB578BD}"/>
              </a:ext>
            </a:extLst>
          </p:cNvPr>
          <p:cNvSpPr>
            <a:spLocks noGrp="1"/>
          </p:cNvSpPr>
          <p:nvPr>
            <p:ph type="title"/>
          </p:nvPr>
        </p:nvSpPr>
        <p:spPr/>
        <p:txBody>
          <a:bodyPr/>
          <a:lstStyle/>
          <a:p>
            <a:r>
              <a:rPr lang="zh-CN" altLang="en-US" dirty="0"/>
              <a:t>分析</a:t>
            </a:r>
          </a:p>
        </p:txBody>
      </p:sp>
      <p:sp>
        <p:nvSpPr>
          <p:cNvPr id="3" name="内容占位符 2">
            <a:extLst>
              <a:ext uri="{FF2B5EF4-FFF2-40B4-BE49-F238E27FC236}">
                <a16:creationId xmlns:a16="http://schemas.microsoft.com/office/drawing/2014/main" id="{3D1FE962-4880-4836-86F2-278841FCC0B1}"/>
              </a:ext>
            </a:extLst>
          </p:cNvPr>
          <p:cNvSpPr>
            <a:spLocks noGrp="1"/>
          </p:cNvSpPr>
          <p:nvPr>
            <p:ph idx="1"/>
          </p:nvPr>
        </p:nvSpPr>
        <p:spPr/>
        <p:txBody>
          <a:bodyPr/>
          <a:lstStyle/>
          <a:p>
            <a:pPr>
              <a:lnSpc>
                <a:spcPct val="130000"/>
              </a:lnSpc>
              <a:spcBef>
                <a:spcPts val="1200"/>
              </a:spcBef>
            </a:pPr>
            <a:r>
              <a:rPr lang="zh-CN" altLang="en-US" sz="2000" dirty="0">
                <a:solidFill>
                  <a:srgbClr val="0000FF"/>
                </a:solidFill>
              </a:rPr>
              <a:t>特殊矩阵和稀疏矩阵哪一种压缩存储后失去随机存取的功能？为什么？</a:t>
            </a:r>
          </a:p>
          <a:p>
            <a:pPr lvl="1">
              <a:lnSpc>
                <a:spcPct val="150000"/>
              </a:lnSpc>
              <a:spcBef>
                <a:spcPts val="1200"/>
              </a:spcBef>
            </a:pPr>
            <a:r>
              <a:rPr lang="zh-CN" altLang="en-US" sz="1600" dirty="0"/>
              <a:t>特殊矩阵指值相同的元素或零元素在矩阵中的分布有一定规律。因此可以对非零元素分配单元（对值相同元素只分配一个单元），将非零元素存储在</a:t>
            </a:r>
            <a:r>
              <a:rPr lang="zh-CN" altLang="en-US" sz="1600" dirty="0">
                <a:solidFill>
                  <a:srgbClr val="FF0000"/>
                </a:solidFill>
              </a:rPr>
              <a:t>向量</a:t>
            </a:r>
            <a:r>
              <a:rPr lang="zh-CN" altLang="en-US" sz="1600" dirty="0"/>
              <a:t>中，元素的下标</a:t>
            </a:r>
            <a:r>
              <a:rPr lang="en-US" altLang="zh-CN" sz="1600" dirty="0" err="1"/>
              <a:t>i</a:t>
            </a:r>
            <a:r>
              <a:rPr lang="zh-CN" altLang="en-US" sz="1600" dirty="0"/>
              <a:t>和</a:t>
            </a:r>
            <a:r>
              <a:rPr lang="en-US" altLang="zh-CN" sz="1600" dirty="0"/>
              <a:t>j</a:t>
            </a:r>
            <a:r>
              <a:rPr lang="zh-CN" altLang="en-US" sz="1600" dirty="0"/>
              <a:t>和该元素在向量中的下标有一定规律，可以用简单公式表示，</a:t>
            </a:r>
            <a:r>
              <a:rPr lang="zh-CN" altLang="en-US" sz="1600" dirty="0">
                <a:solidFill>
                  <a:srgbClr val="0000FF"/>
                </a:solidFill>
              </a:rPr>
              <a:t>仍具有随机存取功能</a:t>
            </a:r>
            <a:r>
              <a:rPr lang="zh-CN" altLang="en-US" sz="1600" dirty="0"/>
              <a:t>。</a:t>
            </a:r>
            <a:endParaRPr lang="en-US" altLang="zh-CN" sz="1600" dirty="0"/>
          </a:p>
          <a:p>
            <a:pPr lvl="1">
              <a:lnSpc>
                <a:spcPct val="150000"/>
              </a:lnSpc>
              <a:spcBef>
                <a:spcPts val="1200"/>
              </a:spcBef>
            </a:pPr>
            <a:r>
              <a:rPr lang="zh-CN" altLang="en-US" sz="1600" dirty="0"/>
              <a:t>稀疏矩阵式指非零元素和矩阵容量相比很小（</a:t>
            </a:r>
            <a:r>
              <a:rPr lang="en-US" altLang="zh-CN" sz="1600" dirty="0"/>
              <a:t>t &lt;&lt; </a:t>
            </a:r>
            <a:r>
              <a:rPr lang="en-US" altLang="zh-CN" sz="1600" dirty="0" err="1"/>
              <a:t>mxn</a:t>
            </a:r>
            <a:r>
              <a:rPr lang="zh-CN" altLang="en-US" sz="1600" dirty="0"/>
              <a:t>），且分布没有规律。用</a:t>
            </a:r>
            <a:r>
              <a:rPr lang="zh-CN" altLang="en-US" sz="1600" dirty="0">
                <a:solidFill>
                  <a:srgbClr val="FF0000"/>
                </a:solidFill>
              </a:rPr>
              <a:t>十字链表</a:t>
            </a:r>
            <a:r>
              <a:rPr lang="zh-CN" altLang="en-US" sz="1600" dirty="0"/>
              <a:t>作存储结构自然</a:t>
            </a:r>
            <a:r>
              <a:rPr lang="zh-CN" altLang="en-US" sz="1600" dirty="0">
                <a:solidFill>
                  <a:srgbClr val="0000FF"/>
                </a:solidFill>
              </a:rPr>
              <a:t>失去了随机存取功能</a:t>
            </a:r>
            <a:r>
              <a:rPr lang="zh-CN" altLang="en-US" sz="1600" dirty="0"/>
              <a:t>。</a:t>
            </a:r>
            <a:endParaRPr lang="en-US" altLang="zh-CN" sz="1600" dirty="0"/>
          </a:p>
          <a:p>
            <a:pPr lvl="1">
              <a:lnSpc>
                <a:spcPct val="150000"/>
              </a:lnSpc>
              <a:spcBef>
                <a:spcPts val="1200"/>
              </a:spcBef>
            </a:pPr>
            <a:r>
              <a:rPr lang="zh-CN" altLang="en-US" sz="1600" dirty="0"/>
              <a:t>即使用</a:t>
            </a:r>
            <a:r>
              <a:rPr lang="zh-CN" altLang="en-US" sz="1600" dirty="0">
                <a:solidFill>
                  <a:srgbClr val="FF0000"/>
                </a:solidFill>
              </a:rPr>
              <a:t>三元组表</a:t>
            </a:r>
            <a:r>
              <a:rPr lang="zh-CN" altLang="en-US" sz="1600" dirty="0"/>
              <a:t>的顺序存储结构，存取下标为</a:t>
            </a:r>
            <a:r>
              <a:rPr lang="en-US" altLang="zh-CN" sz="1600" dirty="0" err="1"/>
              <a:t>i</a:t>
            </a:r>
            <a:r>
              <a:rPr lang="zh-CN" altLang="en-US" sz="1600" dirty="0"/>
              <a:t>和</a:t>
            </a:r>
            <a:r>
              <a:rPr lang="en-US" altLang="zh-CN" sz="1600" dirty="0"/>
              <a:t>j</a:t>
            </a:r>
            <a:r>
              <a:rPr lang="zh-CN" altLang="en-US" sz="1600" dirty="0"/>
              <a:t>的元素时，要扫描三元组表。下标不同的元素，存取时间也不同。最好情况下存取时间为</a:t>
            </a:r>
            <a:r>
              <a:rPr lang="en-US" altLang="zh-CN" sz="1600" dirty="0"/>
              <a:t>O(1)</a:t>
            </a:r>
            <a:r>
              <a:rPr lang="zh-CN" altLang="en-US" sz="1600" dirty="0"/>
              <a:t>，最差情况下是</a:t>
            </a:r>
            <a:r>
              <a:rPr lang="en-US" altLang="zh-CN" sz="1600" dirty="0"/>
              <a:t>O(n)</a:t>
            </a:r>
            <a:r>
              <a:rPr lang="zh-CN" altLang="en-US" sz="1600" dirty="0"/>
              <a:t>，因此也</a:t>
            </a:r>
            <a:r>
              <a:rPr lang="zh-CN" altLang="en-US" sz="1600" dirty="0">
                <a:solidFill>
                  <a:srgbClr val="0000FF"/>
                </a:solidFill>
              </a:rPr>
              <a:t>失去了随机存取的功能</a:t>
            </a:r>
            <a:r>
              <a:rPr lang="zh-CN" altLang="en-US" sz="1600" dirty="0"/>
              <a:t>。</a:t>
            </a:r>
          </a:p>
          <a:p>
            <a:endParaRPr lang="zh-CN" altLang="en-US" dirty="0"/>
          </a:p>
        </p:txBody>
      </p:sp>
      <p:sp>
        <p:nvSpPr>
          <p:cNvPr id="4" name="灯片编号占位符 3">
            <a:extLst>
              <a:ext uri="{FF2B5EF4-FFF2-40B4-BE49-F238E27FC236}">
                <a16:creationId xmlns:a16="http://schemas.microsoft.com/office/drawing/2014/main" id="{C9602E32-246B-4CBA-8E91-179D7E1A93CC}"/>
              </a:ext>
            </a:extLst>
          </p:cNvPr>
          <p:cNvSpPr>
            <a:spLocks noGrp="1"/>
          </p:cNvSpPr>
          <p:nvPr>
            <p:ph type="sldNum" sz="quarter" idx="12"/>
          </p:nvPr>
        </p:nvSpPr>
        <p:spPr/>
        <p:txBody>
          <a:bodyPr/>
          <a:lstStyle/>
          <a:p>
            <a:fld id="{36FD9405-CE62-418F-9683-85B6A1C55A4B}" type="slidenum">
              <a:rPr lang="zh-CN" altLang="en-US" smtClean="0"/>
              <a:pPr/>
              <a:t>50</a:t>
            </a:fld>
            <a:endParaRPr lang="zh-CN" altLang="en-US" dirty="0"/>
          </a:p>
        </p:txBody>
      </p:sp>
      <p:sp>
        <p:nvSpPr>
          <p:cNvPr id="5" name="页脚占位符 4">
            <a:extLst>
              <a:ext uri="{FF2B5EF4-FFF2-40B4-BE49-F238E27FC236}">
                <a16:creationId xmlns:a16="http://schemas.microsoft.com/office/drawing/2014/main" id="{4313E471-65F5-469B-AEC2-ABD07E1F6741}"/>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2927913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84BFE-A7F0-4ED2-953D-1570532AF822}"/>
              </a:ext>
            </a:extLst>
          </p:cNvPr>
          <p:cNvSpPr>
            <a:spLocks noGrp="1"/>
          </p:cNvSpPr>
          <p:nvPr>
            <p:ph type="title"/>
          </p:nvPr>
        </p:nvSpPr>
        <p:spPr/>
        <p:txBody>
          <a:bodyPr/>
          <a:lstStyle/>
          <a:p>
            <a:r>
              <a:rPr lang="en-US" altLang="zh-CN" dirty="0"/>
              <a:t>Exercises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B6F668D-AC97-4BE9-97AF-A8C088934B3A}"/>
                  </a:ext>
                </a:extLst>
              </p:cNvPr>
              <p:cNvSpPr>
                <a:spLocks noGrp="1"/>
              </p:cNvSpPr>
              <p:nvPr>
                <p:ph idx="1"/>
              </p:nvPr>
            </p:nvSpPr>
            <p:spPr/>
            <p:txBody>
              <a:bodyPr/>
              <a:lstStyle/>
              <a:p>
                <a:pPr>
                  <a:lnSpc>
                    <a:spcPct val="120000"/>
                  </a:lnSpc>
                  <a:spcBef>
                    <a:spcPts val="1200"/>
                  </a:spcBef>
                </a:pPr>
                <a:r>
                  <a:rPr lang="zh-CN" altLang="zh-CN" sz="1800" dirty="0"/>
                  <a:t>设矩阵</a:t>
                </a:r>
                <a:r>
                  <a:rPr lang="en-US" altLang="zh-CN" sz="1800" dirty="0"/>
                  <a:t>A</a:t>
                </a:r>
                <a:r>
                  <a:rPr lang="zh-CN" altLang="zh-CN" sz="1800" dirty="0"/>
                  <a:t>为</a:t>
                </a:r>
              </a:p>
              <a:p>
                <a:pPr marL="0" indent="0">
                  <a:buNone/>
                </a:pPr>
                <a:r>
                  <a:rPr lang="en-US" altLang="zh-CN" sz="1800" dirty="0"/>
                  <a:t>   </a:t>
                </a:r>
                <a14:m>
                  <m:oMath xmlns:m="http://schemas.openxmlformats.org/officeDocument/2006/math">
                    <m:d>
                      <m:dPr>
                        <m:begChr m:val="["/>
                        <m:endChr m:val="]"/>
                        <m:ctrlPr>
                          <a:rPr lang="zh-CN" altLang="zh-CN" sz="1800" i="1">
                            <a:latin typeface="Cambria Math" panose="02040503050406030204" pitchFamily="18" charset="0"/>
                          </a:rPr>
                        </m:ctrlPr>
                      </m:dPr>
                      <m:e>
                        <m:m>
                          <m:mPr>
                            <m:mcs>
                              <m:mc>
                                <m:mcPr>
                                  <m:count m:val="2"/>
                                  <m:mcJc m:val="center"/>
                                </m:mcPr>
                              </m:mc>
                            </m:mcs>
                            <m:ctrlPr>
                              <a:rPr lang="zh-CN" altLang="zh-CN" sz="1800" i="1">
                                <a:latin typeface="Cambria Math" panose="02040503050406030204" pitchFamily="18" charset="0"/>
                              </a:rPr>
                            </m:ctrlPr>
                          </m:mPr>
                          <m:mr>
                            <m:e>
                              <m:m>
                                <m:mPr>
                                  <m:mcs>
                                    <m:mc>
                                      <m:mcPr>
                                        <m:count m:val="2"/>
                                        <m:mcJc m:val="center"/>
                                      </m:mcPr>
                                    </m:mc>
                                  </m:mcs>
                                  <m:ctrlPr>
                                    <a:rPr lang="zh-CN" altLang="zh-CN" sz="1800" i="1">
                                      <a:latin typeface="Cambria Math" panose="02040503050406030204" pitchFamily="18" charset="0"/>
                                    </a:rPr>
                                  </m:ctrlPr>
                                </m:mP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2</m:t>
                                          </m:r>
                                        </m:e>
                                      </m:mr>
                                      <m:mr>
                                        <m:e>
                                          <m:r>
                                            <a:rPr lang="en-US" altLang="zh-CN" sz="1800" i="1">
                                              <a:latin typeface="Cambria Math" panose="02040503050406030204" pitchFamily="18" charset="0"/>
                                            </a:rPr>
                                            <m:t>0</m:t>
                                          </m:r>
                                        </m:e>
                                      </m:m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0</m:t>
                                                </m:r>
                                              </m:e>
                                            </m:mr>
                                            <m:mr>
                                              <m:e>
                                                <m:r>
                                                  <a:rPr lang="en-US" altLang="zh-CN" sz="1800" i="1">
                                                    <a:latin typeface="Cambria Math" panose="02040503050406030204" pitchFamily="18" charset="0"/>
                                                  </a:rPr>
                                                  <m:t>4</m:t>
                                                </m:r>
                                              </m:e>
                                            </m:mr>
                                          </m:m>
                                        </m:e>
                                      </m:mr>
                                    </m:m>
                                  </m:e>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0</m:t>
                                          </m:r>
                                        </m:e>
                                      </m:mr>
                                      <m:mr>
                                        <m:e>
                                          <m:r>
                                            <a:rPr lang="en-US" altLang="zh-CN" sz="1800" i="1">
                                              <a:latin typeface="Cambria Math" panose="02040503050406030204" pitchFamily="18" charset="0"/>
                                            </a:rPr>
                                            <m:t>0</m:t>
                                          </m:r>
                                        </m:e>
                                      </m:m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3</m:t>
                                                </m:r>
                                              </m:e>
                                            </m:mr>
                                            <m:mr>
                                              <m:e>
                                                <m:r>
                                                  <a:rPr lang="en-US" altLang="zh-CN" sz="1800" i="1">
                                                    <a:latin typeface="Cambria Math" panose="02040503050406030204" pitchFamily="18" charset="0"/>
                                                  </a:rPr>
                                                  <m:t>0</m:t>
                                                </m:r>
                                              </m:e>
                                            </m:mr>
                                          </m:m>
                                        </m:e>
                                      </m:mr>
                                    </m:m>
                                  </m:e>
                                </m:mr>
                              </m:m>
                            </m:e>
                            <m:e>
                              <m:m>
                                <m:mPr>
                                  <m:mcs>
                                    <m:mc>
                                      <m:mcPr>
                                        <m:count m:val="2"/>
                                        <m:mcJc m:val="center"/>
                                      </m:mcPr>
                                    </m:mc>
                                  </m:mcs>
                                  <m:ctrlPr>
                                    <a:rPr lang="zh-CN" altLang="zh-CN" sz="1800" i="1">
                                      <a:latin typeface="Cambria Math" panose="02040503050406030204" pitchFamily="18" charset="0"/>
                                    </a:rPr>
                                  </m:ctrlPr>
                                </m:mP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0</m:t>
                                          </m:r>
                                        </m:e>
                                      </m:mr>
                                      <m:mr>
                                        <m:e>
                                          <m:r>
                                            <a:rPr lang="en-US" altLang="zh-CN" sz="1800" i="1">
                                              <a:latin typeface="Cambria Math" panose="02040503050406030204" pitchFamily="18" charset="0"/>
                                            </a:rPr>
                                            <m:t>3</m:t>
                                          </m:r>
                                        </m:e>
                                      </m:m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0</m:t>
                                                </m:r>
                                              </m:e>
                                            </m:mr>
                                            <m:mr>
                                              <m:e>
                                                <m:r>
                                                  <a:rPr lang="en-US" altLang="zh-CN" sz="1800" i="1">
                                                    <a:latin typeface="Cambria Math" panose="02040503050406030204" pitchFamily="18" charset="0"/>
                                                  </a:rPr>
                                                  <m:t>0</m:t>
                                                </m:r>
                                              </m:e>
                                            </m:mr>
                                          </m:m>
                                        </m:e>
                                      </m:mr>
                                    </m:m>
                                  </m:e>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4</m:t>
                                          </m:r>
                                        </m:e>
                                      </m:mr>
                                      <m:mr>
                                        <m:e>
                                          <m:r>
                                            <a:rPr lang="en-US" altLang="zh-CN" sz="1800" i="1">
                                              <a:latin typeface="Cambria Math" panose="02040503050406030204" pitchFamily="18" charset="0"/>
                                            </a:rPr>
                                            <m:t>0</m:t>
                                          </m:r>
                                        </m:e>
                                      </m:mr>
                                      <m:mr>
                                        <m:e>
                                          <m:m>
                                            <m:mPr>
                                              <m:mcs>
                                                <m:mc>
                                                  <m:mcPr>
                                                    <m:count m:val="1"/>
                                                    <m:mcJc m:val="center"/>
                                                  </m:mcPr>
                                                </m:mc>
                                              </m:mcs>
                                              <m:ctrlPr>
                                                <a:rPr lang="zh-CN" altLang="zh-CN" sz="1800" i="1">
                                                  <a:latin typeface="Cambria Math" panose="02040503050406030204" pitchFamily="18" charset="0"/>
                                                </a:rPr>
                                              </m:ctrlPr>
                                            </m:mPr>
                                            <m:mr>
                                              <m:e>
                                                <m:r>
                                                  <a:rPr lang="en-US" altLang="zh-CN" sz="1800" i="1">
                                                    <a:latin typeface="Cambria Math" panose="02040503050406030204" pitchFamily="18" charset="0"/>
                                                  </a:rPr>
                                                  <m:t>0</m:t>
                                                </m:r>
                                              </m:e>
                                            </m:mr>
                                            <m:mr>
                                              <m:e>
                                                <m:r>
                                                  <a:rPr lang="en-US" altLang="zh-CN" sz="1800" i="1">
                                                    <a:latin typeface="Cambria Math" panose="02040503050406030204" pitchFamily="18" charset="0"/>
                                                  </a:rPr>
                                                  <m:t>0</m:t>
                                                </m:r>
                                              </m:e>
                                            </m:mr>
                                          </m:m>
                                        </m:e>
                                      </m:mr>
                                    </m:m>
                                  </m:e>
                                </m:mr>
                              </m:m>
                            </m:e>
                          </m:mr>
                        </m:m>
                      </m:e>
                    </m:d>
                  </m:oMath>
                </a14:m>
                <a:endParaRPr lang="zh-CN" altLang="zh-CN" sz="1800" dirty="0"/>
              </a:p>
              <a:p>
                <a:pPr marL="0" indent="0">
                  <a:lnSpc>
                    <a:spcPct val="120000"/>
                  </a:lnSpc>
                  <a:buNone/>
                </a:pPr>
                <a:r>
                  <a:rPr lang="en-US" altLang="zh-CN" sz="1800" dirty="0"/>
                  <a:t>(1) </a:t>
                </a:r>
                <a:r>
                  <a:rPr lang="zh-CN" altLang="zh-CN" sz="1800" dirty="0"/>
                  <a:t>若将</a:t>
                </a:r>
                <a:r>
                  <a:rPr lang="en-US" altLang="zh-CN" sz="1800" dirty="0"/>
                  <a:t>A</a:t>
                </a:r>
                <a:r>
                  <a:rPr lang="zh-CN" altLang="zh-CN" sz="1800" dirty="0"/>
                  <a:t>视为对称矩阵，画出对其进行压缩存储的存储表示</a:t>
                </a:r>
                <a:r>
                  <a:rPr lang="en-US" altLang="zh-CN" sz="1800" dirty="0"/>
                  <a:t>(</a:t>
                </a:r>
                <a:r>
                  <a:rPr lang="zh-CN" altLang="en-US" sz="1800" dirty="0"/>
                  <a:t>行序方式</a:t>
                </a:r>
                <a:r>
                  <a:rPr lang="en-US" altLang="zh-CN" sz="1800" dirty="0"/>
                  <a:t>)</a:t>
                </a:r>
                <a:r>
                  <a:rPr lang="zh-CN" altLang="zh-CN" sz="1800" dirty="0"/>
                  <a:t>，并讨论如何存取</a:t>
                </a:r>
                <a:r>
                  <a:rPr lang="en-US" altLang="zh-CN" sz="1800" dirty="0"/>
                  <a:t>A</a:t>
                </a:r>
                <a:r>
                  <a:rPr lang="zh-CN" altLang="zh-CN" sz="1800" dirty="0"/>
                  <a:t>中的元素</a:t>
                </a:r>
                <a:r>
                  <a:rPr lang="en-US" altLang="zh-CN" sz="1800" dirty="0" err="1"/>
                  <a:t>a</a:t>
                </a:r>
                <a:r>
                  <a:rPr lang="en-US" altLang="zh-CN" sz="1800" baseline="-25000" dirty="0" err="1"/>
                  <a:t>ij</a:t>
                </a:r>
                <a:r>
                  <a:rPr lang="en-US" altLang="zh-CN" sz="1800" baseline="-25000" dirty="0"/>
                  <a:t> </a:t>
                </a:r>
                <a:r>
                  <a:rPr lang="en-US" altLang="zh-CN" sz="1800" dirty="0"/>
                  <a:t>(0</a:t>
                </a:r>
                <a14:m>
                  <m:oMath xmlns:m="http://schemas.openxmlformats.org/officeDocument/2006/math">
                    <m:r>
                      <a:rPr lang="en-US" altLang="zh-CN" sz="1800">
                        <a:latin typeface="Cambria Math" panose="02040503050406030204" pitchFamily="18" charset="0"/>
                      </a:rPr>
                      <m:t>≤</m:t>
                    </m:r>
                  </m:oMath>
                </a14:m>
                <a:r>
                  <a:rPr lang="en-US" altLang="zh-CN" sz="1800" dirty="0" err="1"/>
                  <a:t>i</a:t>
                </a:r>
                <a:r>
                  <a:rPr lang="en-US" altLang="zh-CN" sz="1800" dirty="0"/>
                  <a:t>, j</a:t>
                </a:r>
                <a14:m>
                  <m:oMath xmlns:m="http://schemas.openxmlformats.org/officeDocument/2006/math">
                    <m:r>
                      <a:rPr lang="en-US" altLang="zh-CN" sz="1800">
                        <a:latin typeface="Cambria Math" panose="02040503050406030204" pitchFamily="18" charset="0"/>
                      </a:rPr>
                      <m:t>&lt;</m:t>
                    </m:r>
                  </m:oMath>
                </a14:m>
                <a:r>
                  <a:rPr lang="en-US" altLang="zh-CN" sz="1800" dirty="0"/>
                  <a:t>4)</a:t>
                </a:r>
                <a:r>
                  <a:rPr lang="zh-CN" altLang="zh-CN" sz="1800" dirty="0"/>
                  <a:t>。</a:t>
                </a:r>
              </a:p>
              <a:p>
                <a:pPr marL="0" indent="0">
                  <a:lnSpc>
                    <a:spcPct val="120000"/>
                  </a:lnSpc>
                  <a:buNone/>
                </a:pPr>
                <a:r>
                  <a:rPr lang="en-US" altLang="zh-CN" sz="1800" dirty="0"/>
                  <a:t>(2) </a:t>
                </a:r>
                <a:r>
                  <a:rPr lang="zh-CN" altLang="zh-CN" sz="1800" dirty="0"/>
                  <a:t>若将</a:t>
                </a:r>
                <a:r>
                  <a:rPr lang="en-US" altLang="zh-CN" sz="1800" dirty="0"/>
                  <a:t>A</a:t>
                </a:r>
                <a:r>
                  <a:rPr lang="zh-CN" altLang="zh-CN" sz="1800" dirty="0"/>
                  <a:t>视为稀疏矩阵，画出</a:t>
                </a:r>
                <a:r>
                  <a:rPr lang="en-US" altLang="zh-CN" sz="1800" dirty="0"/>
                  <a:t>A</a:t>
                </a:r>
                <a:r>
                  <a:rPr lang="zh-CN" altLang="zh-CN" sz="1800" dirty="0"/>
                  <a:t>的十字链表存储结构。</a:t>
                </a:r>
              </a:p>
              <a:p>
                <a:endParaRPr lang="zh-CN" altLang="en-US" dirty="0"/>
              </a:p>
            </p:txBody>
          </p:sp>
        </mc:Choice>
        <mc:Fallback xmlns="">
          <p:sp>
            <p:nvSpPr>
              <p:cNvPr id="3" name="内容占位符 2">
                <a:extLst>
                  <a:ext uri="{FF2B5EF4-FFF2-40B4-BE49-F238E27FC236}">
                    <a16:creationId xmlns:a16="http://schemas.microsoft.com/office/drawing/2014/main" id="{4B6F668D-AC97-4BE9-97AF-A8C088934B3A}"/>
                  </a:ext>
                </a:extLst>
              </p:cNvPr>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A623768-098B-40DA-B7C7-BE1015E47BF9}"/>
              </a:ext>
            </a:extLst>
          </p:cNvPr>
          <p:cNvSpPr>
            <a:spLocks noGrp="1"/>
          </p:cNvSpPr>
          <p:nvPr>
            <p:ph type="sldNum" sz="quarter" idx="12"/>
          </p:nvPr>
        </p:nvSpPr>
        <p:spPr/>
        <p:txBody>
          <a:bodyPr/>
          <a:lstStyle/>
          <a:p>
            <a:fld id="{36FD9405-CE62-418F-9683-85B6A1C55A4B}" type="slidenum">
              <a:rPr lang="zh-CN" altLang="en-US" smtClean="0"/>
              <a:pPr/>
              <a:t>51</a:t>
            </a:fld>
            <a:endParaRPr lang="zh-CN" altLang="en-US" dirty="0"/>
          </a:p>
        </p:txBody>
      </p:sp>
      <p:sp>
        <p:nvSpPr>
          <p:cNvPr id="5" name="页脚占位符 4">
            <a:extLst>
              <a:ext uri="{FF2B5EF4-FFF2-40B4-BE49-F238E27FC236}">
                <a16:creationId xmlns:a16="http://schemas.microsoft.com/office/drawing/2014/main" id="{28179DE3-68E5-4EBE-92E2-2056A7DD2CC4}"/>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20" name="图片 19">
            <a:extLst>
              <a:ext uri="{FF2B5EF4-FFF2-40B4-BE49-F238E27FC236}">
                <a16:creationId xmlns:a16="http://schemas.microsoft.com/office/drawing/2014/main" id="{12B0F62F-7F04-407A-B468-F45D1503C85A}"/>
              </a:ext>
            </a:extLst>
          </p:cNvPr>
          <p:cNvPicPr>
            <a:picLocks noChangeAspect="1"/>
          </p:cNvPicPr>
          <p:nvPr/>
        </p:nvPicPr>
        <p:blipFill>
          <a:blip r:embed="rId3"/>
          <a:stretch>
            <a:fillRect/>
          </a:stretch>
        </p:blipFill>
        <p:spPr>
          <a:xfrm>
            <a:off x="6291294" y="3081978"/>
            <a:ext cx="1195356" cy="769130"/>
          </a:xfrm>
          <a:prstGeom prst="rect">
            <a:avLst/>
          </a:prstGeom>
        </p:spPr>
      </p:pic>
      <p:pic>
        <p:nvPicPr>
          <p:cNvPr id="23" name="图片 22">
            <a:extLst>
              <a:ext uri="{FF2B5EF4-FFF2-40B4-BE49-F238E27FC236}">
                <a16:creationId xmlns:a16="http://schemas.microsoft.com/office/drawing/2014/main" id="{6714E42E-903E-4B02-9100-67BC0FC237F2}"/>
              </a:ext>
            </a:extLst>
          </p:cNvPr>
          <p:cNvPicPr>
            <a:picLocks noChangeAspect="1"/>
          </p:cNvPicPr>
          <p:nvPr/>
        </p:nvPicPr>
        <p:blipFill>
          <a:blip r:embed="rId4"/>
          <a:stretch>
            <a:fillRect/>
          </a:stretch>
        </p:blipFill>
        <p:spPr>
          <a:xfrm>
            <a:off x="509430" y="3842562"/>
            <a:ext cx="3677964" cy="921057"/>
          </a:xfrm>
          <a:prstGeom prst="rect">
            <a:avLst/>
          </a:prstGeom>
        </p:spPr>
      </p:pic>
      <p:pic>
        <p:nvPicPr>
          <p:cNvPr id="24" name="图片 23">
            <a:extLst>
              <a:ext uri="{FF2B5EF4-FFF2-40B4-BE49-F238E27FC236}">
                <a16:creationId xmlns:a16="http://schemas.microsoft.com/office/drawing/2014/main" id="{063FEE96-C164-4637-AA8B-30F1B8CBE829}"/>
              </a:ext>
            </a:extLst>
          </p:cNvPr>
          <p:cNvPicPr>
            <a:picLocks noChangeAspect="1"/>
          </p:cNvPicPr>
          <p:nvPr/>
        </p:nvPicPr>
        <p:blipFill>
          <a:blip r:embed="rId5"/>
          <a:stretch>
            <a:fillRect/>
          </a:stretch>
        </p:blipFill>
        <p:spPr>
          <a:xfrm>
            <a:off x="4485962" y="3842562"/>
            <a:ext cx="3341986" cy="2325529"/>
          </a:xfrm>
          <a:prstGeom prst="rect">
            <a:avLst/>
          </a:prstGeom>
        </p:spPr>
      </p:pic>
    </p:spTree>
    <p:extLst>
      <p:ext uri="{BB962C8B-B14F-4D97-AF65-F5344CB8AC3E}">
        <p14:creationId xmlns:p14="http://schemas.microsoft.com/office/powerpoint/2010/main" val="96518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Representation</a:t>
            </a:r>
            <a:endParaRPr lang="zh-CN" altLang="en-US" dirty="0"/>
          </a:p>
        </p:txBody>
      </p:sp>
      <p:sp>
        <p:nvSpPr>
          <p:cNvPr id="3" name="内容占位符 2"/>
          <p:cNvSpPr>
            <a:spLocks noGrp="1"/>
          </p:cNvSpPr>
          <p:nvPr>
            <p:ph idx="1"/>
          </p:nvPr>
        </p:nvSpPr>
        <p:spPr/>
        <p:txBody>
          <a:bodyPr/>
          <a:lstStyle/>
          <a:p>
            <a:r>
              <a:rPr lang="zh-CN" altLang="en-US" dirty="0"/>
              <a:t>矩阵：图像</a:t>
            </a:r>
            <a:r>
              <a:rPr lang="en-US" altLang="zh-CN" dirty="0"/>
              <a:t>(Image)</a:t>
            </a:r>
            <a:r>
              <a:rPr lang="zh-CN" altLang="en-US" dirty="0"/>
              <a:t>的表示与显示</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p:cNvPicPr>
            <a:picLocks noChangeAspect="1"/>
          </p:cNvPicPr>
          <p:nvPr/>
        </p:nvPicPr>
        <p:blipFill>
          <a:blip r:embed="rId2"/>
          <a:stretch>
            <a:fillRect/>
          </a:stretch>
        </p:blipFill>
        <p:spPr>
          <a:xfrm>
            <a:off x="3086100" y="1406513"/>
            <a:ext cx="5637222" cy="2830179"/>
          </a:xfrm>
          <a:prstGeom prst="rect">
            <a:avLst/>
          </a:prstGeom>
        </p:spPr>
      </p:pic>
      <p:pic>
        <p:nvPicPr>
          <p:cNvPr id="8" name="图片 7"/>
          <p:cNvPicPr>
            <a:picLocks noChangeAspect="1"/>
          </p:cNvPicPr>
          <p:nvPr/>
        </p:nvPicPr>
        <p:blipFill>
          <a:blip r:embed="rId3"/>
          <a:stretch>
            <a:fillRect/>
          </a:stretch>
        </p:blipFill>
        <p:spPr>
          <a:xfrm>
            <a:off x="543219" y="1724923"/>
            <a:ext cx="1999661" cy="2511770"/>
          </a:xfrm>
          <a:prstGeom prst="rect">
            <a:avLst/>
          </a:prstGeom>
        </p:spPr>
      </p:pic>
      <p:pic>
        <p:nvPicPr>
          <p:cNvPr id="9" name="图片 8"/>
          <p:cNvPicPr>
            <a:picLocks noChangeAspect="1"/>
          </p:cNvPicPr>
          <p:nvPr/>
        </p:nvPicPr>
        <p:blipFill>
          <a:blip r:embed="rId4"/>
          <a:stretch>
            <a:fillRect/>
          </a:stretch>
        </p:blipFill>
        <p:spPr>
          <a:xfrm>
            <a:off x="941517" y="4236693"/>
            <a:ext cx="7260965" cy="1877731"/>
          </a:xfrm>
          <a:prstGeom prst="rect">
            <a:avLst/>
          </a:prstGeom>
        </p:spPr>
      </p:pic>
    </p:spTree>
    <p:extLst>
      <p:ext uri="{BB962C8B-B14F-4D97-AF65-F5344CB8AC3E}">
        <p14:creationId xmlns:p14="http://schemas.microsoft.com/office/powerpoint/2010/main" val="3932865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Representation</a:t>
            </a:r>
            <a:endParaRPr lang="zh-CN" altLang="en-US" dirty="0"/>
          </a:p>
        </p:txBody>
      </p:sp>
      <p:sp>
        <p:nvSpPr>
          <p:cNvPr id="3" name="内容占位符 2"/>
          <p:cNvSpPr>
            <a:spLocks noGrp="1"/>
          </p:cNvSpPr>
          <p:nvPr>
            <p:ph idx="1"/>
          </p:nvPr>
        </p:nvSpPr>
        <p:spPr/>
        <p:txBody>
          <a:bodyPr/>
          <a:lstStyle/>
          <a:p>
            <a:r>
              <a:rPr lang="en-US" altLang="zh-CN" dirty="0"/>
              <a:t>Image Processing</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Picture 5" descr="Screen shot 2012-09-11 at 2.26.0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9905" y="1355807"/>
            <a:ext cx="4624190" cy="2206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a:off x="6687967" y="4928825"/>
            <a:ext cx="672575" cy="0"/>
          </a:xfrm>
          <a:prstGeom prst="straightConnector1">
            <a:avLst/>
          </a:prstGeom>
          <a:ln w="698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内容占位符 2"/>
          <p:cNvSpPr txBox="1">
            <a:spLocks/>
          </p:cNvSpPr>
          <p:nvPr/>
        </p:nvSpPr>
        <p:spPr>
          <a:xfrm>
            <a:off x="432000" y="3566916"/>
            <a:ext cx="4140000" cy="2473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a:t>Examples</a:t>
            </a:r>
            <a:r>
              <a:rPr lang="zh-CN" altLang="en-US" sz="1800"/>
              <a:t>：</a:t>
            </a:r>
            <a:r>
              <a:rPr lang="en-US" altLang="zh-CN" sz="1800"/>
              <a:t>Reverse color</a:t>
            </a:r>
          </a:p>
          <a:p>
            <a:r>
              <a:rPr lang="en-US" altLang="zh-CN" sz="1800"/>
              <a:t>R, G, B channels</a:t>
            </a:r>
          </a:p>
          <a:p>
            <a:r>
              <a:rPr lang="en-US" altLang="zh-CN" sz="1800"/>
              <a:t>Color2Gray</a:t>
            </a:r>
          </a:p>
          <a:p>
            <a:pPr lvl="1"/>
            <a:r>
              <a:rPr lang="en-US" altLang="zh-CN" sz="1600"/>
              <a:t>Gray = a R + b G + c B</a:t>
            </a:r>
          </a:p>
          <a:p>
            <a:pPr lvl="1"/>
            <a:r>
              <a:rPr lang="en-US" altLang="zh-CN" sz="1600"/>
              <a:t>Gray = R*0.299 + G*0.587 + B*0.114</a:t>
            </a:r>
          </a:p>
          <a:p>
            <a:r>
              <a:rPr lang="en-US" altLang="zh-CN" sz="1800"/>
              <a:t>Add noise</a:t>
            </a:r>
          </a:p>
          <a:p>
            <a:r>
              <a:rPr lang="en-US" altLang="zh-CN" sz="1800"/>
              <a:t>…</a:t>
            </a:r>
            <a:endParaRPr lang="zh-CN" altLang="en-US" sz="1800"/>
          </a:p>
          <a:p>
            <a:endParaRPr lang="zh-CN" altLang="en-US" sz="1800" dirty="0"/>
          </a:p>
        </p:txBody>
      </p:sp>
      <p:pic>
        <p:nvPicPr>
          <p:cNvPr id="10" name="图片 9"/>
          <p:cNvPicPr>
            <a:picLocks noChangeAspect="1"/>
          </p:cNvPicPr>
          <p:nvPr/>
        </p:nvPicPr>
        <p:blipFill>
          <a:blip r:embed="rId3"/>
          <a:stretch>
            <a:fillRect/>
          </a:stretch>
        </p:blipFill>
        <p:spPr>
          <a:xfrm>
            <a:off x="5014638" y="3987559"/>
            <a:ext cx="1570657" cy="1800000"/>
          </a:xfrm>
          <a:prstGeom prst="rect">
            <a:avLst/>
          </a:prstGeom>
        </p:spPr>
      </p:pic>
      <p:pic>
        <p:nvPicPr>
          <p:cNvPr id="11" name="图片 10"/>
          <p:cNvPicPr>
            <a:picLocks noChangeAspect="1"/>
          </p:cNvPicPr>
          <p:nvPr/>
        </p:nvPicPr>
        <p:blipFill>
          <a:blip r:embed="rId4"/>
          <a:stretch>
            <a:fillRect/>
          </a:stretch>
        </p:blipFill>
        <p:spPr>
          <a:xfrm>
            <a:off x="7486650" y="3987559"/>
            <a:ext cx="1570656" cy="1800000"/>
          </a:xfrm>
          <a:prstGeom prst="rect">
            <a:avLst/>
          </a:prstGeom>
        </p:spPr>
      </p:pic>
    </p:spTree>
    <p:extLst>
      <p:ext uri="{BB962C8B-B14F-4D97-AF65-F5344CB8AC3E}">
        <p14:creationId xmlns:p14="http://schemas.microsoft.com/office/powerpoint/2010/main" val="3450194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Decomposition</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内容占位符 2"/>
          <p:cNvSpPr>
            <a:spLocks noGrp="1"/>
          </p:cNvSpPr>
          <p:nvPr>
            <p:ph idx="1"/>
          </p:nvPr>
        </p:nvSpPr>
        <p:spPr>
          <a:xfrm>
            <a:off x="340066" y="976838"/>
            <a:ext cx="8371934" cy="5063602"/>
          </a:xfrm>
        </p:spPr>
        <p:txBody>
          <a:bodyPr/>
          <a:lstStyle/>
          <a:p>
            <a:pPr>
              <a:spcBef>
                <a:spcPts val="1200"/>
              </a:spcBef>
            </a:pPr>
            <a:r>
              <a:rPr lang="en-US" altLang="zh-CN" dirty="0"/>
              <a:t>Matrix Decomposition</a:t>
            </a:r>
          </a:p>
          <a:p>
            <a:pPr lvl="1">
              <a:spcBef>
                <a:spcPts val="1200"/>
              </a:spcBef>
            </a:pPr>
            <a:r>
              <a:rPr lang="en-US" altLang="zh-CN" dirty="0"/>
              <a:t>LU Decomposition</a:t>
            </a:r>
          </a:p>
          <a:p>
            <a:pPr lvl="1">
              <a:spcBef>
                <a:spcPts val="1200"/>
              </a:spcBef>
            </a:pPr>
            <a:r>
              <a:rPr lang="en-US" altLang="zh-CN" dirty="0"/>
              <a:t>QR Decomposition</a:t>
            </a:r>
          </a:p>
          <a:p>
            <a:pPr lvl="1">
              <a:spcBef>
                <a:spcPts val="1200"/>
              </a:spcBef>
            </a:pPr>
            <a:r>
              <a:rPr lang="en-US" altLang="zh-CN" dirty="0" err="1"/>
              <a:t>Cholesky</a:t>
            </a:r>
            <a:r>
              <a:rPr lang="en-US" altLang="zh-CN" dirty="0"/>
              <a:t> Decomposition</a:t>
            </a:r>
          </a:p>
          <a:p>
            <a:pPr lvl="1">
              <a:spcBef>
                <a:spcPts val="1200"/>
              </a:spcBef>
            </a:pPr>
            <a:r>
              <a:rPr lang="en-US" altLang="zh-CN" dirty="0"/>
              <a:t>Jordan Decomposition</a:t>
            </a:r>
          </a:p>
          <a:p>
            <a:pPr lvl="1">
              <a:spcBef>
                <a:spcPts val="1200"/>
              </a:spcBef>
            </a:pPr>
            <a:r>
              <a:rPr lang="en-US" altLang="zh-CN" dirty="0"/>
              <a:t>Spectral Decomposition</a:t>
            </a:r>
          </a:p>
          <a:p>
            <a:pPr lvl="1">
              <a:spcBef>
                <a:spcPts val="1200"/>
              </a:spcBef>
            </a:pPr>
            <a:r>
              <a:rPr lang="en-US" altLang="zh-CN" dirty="0">
                <a:solidFill>
                  <a:srgbClr val="0000FF"/>
                </a:solidFill>
              </a:rPr>
              <a:t>Singular Value Decomposition (SVD)</a:t>
            </a:r>
          </a:p>
          <a:p>
            <a:pPr lvl="1">
              <a:spcBef>
                <a:spcPts val="1200"/>
              </a:spcBef>
            </a:pPr>
            <a:r>
              <a:rPr lang="en-US" altLang="zh-CN" dirty="0">
                <a:solidFill>
                  <a:srgbClr val="0000FF"/>
                </a:solidFill>
              </a:rPr>
              <a:t>Low-Rank Decomposition</a:t>
            </a:r>
            <a:endParaRPr lang="zh-CN" altLang="en-US" dirty="0">
              <a:solidFill>
                <a:srgbClr val="0000FF"/>
              </a:solidFill>
            </a:endParaRPr>
          </a:p>
        </p:txBody>
      </p:sp>
      <p:pic>
        <p:nvPicPr>
          <p:cNvPr id="7" name="图片 6"/>
          <p:cNvPicPr>
            <a:picLocks noChangeAspect="1"/>
          </p:cNvPicPr>
          <p:nvPr/>
        </p:nvPicPr>
        <p:blipFill>
          <a:blip r:embed="rId2"/>
          <a:stretch>
            <a:fillRect/>
          </a:stretch>
        </p:blipFill>
        <p:spPr>
          <a:xfrm>
            <a:off x="4995193" y="1134611"/>
            <a:ext cx="3856522" cy="1489765"/>
          </a:xfrm>
          <a:prstGeom prst="rect">
            <a:avLst/>
          </a:prstGeom>
        </p:spPr>
      </p:pic>
      <p:pic>
        <p:nvPicPr>
          <p:cNvPr id="8" name="Picture 2" descr="https://www.numtech.com/Content/images/solutions/singular-value-decomposi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250" y="2818875"/>
            <a:ext cx="4108433" cy="152398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5874959" y="4587325"/>
            <a:ext cx="2561318" cy="1536791"/>
          </a:xfrm>
          <a:prstGeom prst="rect">
            <a:avLst/>
          </a:prstGeom>
        </p:spPr>
      </p:pic>
    </p:spTree>
    <p:extLst>
      <p:ext uri="{BB962C8B-B14F-4D97-AF65-F5344CB8AC3E}">
        <p14:creationId xmlns:p14="http://schemas.microsoft.com/office/powerpoint/2010/main" val="1992574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Decomposition</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内容占位符 2"/>
          <p:cNvSpPr>
            <a:spLocks noGrp="1"/>
          </p:cNvSpPr>
          <p:nvPr>
            <p:ph idx="1"/>
          </p:nvPr>
        </p:nvSpPr>
        <p:spPr>
          <a:xfrm>
            <a:off x="432000" y="976838"/>
            <a:ext cx="8280000" cy="5063602"/>
          </a:xfrm>
        </p:spPr>
        <p:txBody>
          <a:bodyPr/>
          <a:lstStyle/>
          <a:p>
            <a:r>
              <a:rPr lang="en-US" altLang="zh-CN" dirty="0"/>
              <a:t>Singular values of flowers image</a:t>
            </a:r>
            <a:endParaRPr lang="zh-CN" altLang="en-US" dirty="0"/>
          </a:p>
        </p:txBody>
      </p:sp>
      <p:pic>
        <p:nvPicPr>
          <p:cNvPr id="7" name="Picture 4" descr="scree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312" y="1224238"/>
            <a:ext cx="3864209" cy="310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175" y="1521481"/>
            <a:ext cx="2098333" cy="24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ran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045" y="4382514"/>
            <a:ext cx="1133554" cy="140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rank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551" y="4382514"/>
            <a:ext cx="1240094"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rank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2597" y="4382514"/>
            <a:ext cx="1180328"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rank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1877" y="4405185"/>
            <a:ext cx="1187478" cy="138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rank1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8307" y="4382514"/>
            <a:ext cx="1246415"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orig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3676" y="4382514"/>
            <a:ext cx="1219510" cy="140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938073" y="5744364"/>
            <a:ext cx="833883" cy="369332"/>
          </a:xfrm>
          <a:prstGeom prst="rect">
            <a:avLst/>
          </a:prstGeom>
        </p:spPr>
        <p:txBody>
          <a:bodyPr wrap="none">
            <a:spAutoFit/>
          </a:bodyPr>
          <a:lstStyle/>
          <a:p>
            <a:r>
              <a:rPr lang="en-US" altLang="zh-CN" dirty="0"/>
              <a:t>Rank-1</a:t>
            </a:r>
            <a:endParaRPr lang="zh-CN" altLang="en-US" dirty="0"/>
          </a:p>
        </p:txBody>
      </p:sp>
      <p:sp>
        <p:nvSpPr>
          <p:cNvPr id="16" name="矩形 15"/>
          <p:cNvSpPr/>
          <p:nvPr/>
        </p:nvSpPr>
        <p:spPr>
          <a:xfrm>
            <a:off x="2186121" y="5744364"/>
            <a:ext cx="833883" cy="369332"/>
          </a:xfrm>
          <a:prstGeom prst="rect">
            <a:avLst/>
          </a:prstGeom>
        </p:spPr>
        <p:txBody>
          <a:bodyPr wrap="none">
            <a:spAutoFit/>
          </a:bodyPr>
          <a:lstStyle/>
          <a:p>
            <a:r>
              <a:rPr lang="en-US" altLang="zh-CN" dirty="0"/>
              <a:t>Rank-5</a:t>
            </a:r>
            <a:endParaRPr lang="zh-CN" altLang="en-US" dirty="0"/>
          </a:p>
        </p:txBody>
      </p:sp>
      <p:sp>
        <p:nvSpPr>
          <p:cNvPr id="17" name="矩形 16"/>
          <p:cNvSpPr/>
          <p:nvPr/>
        </p:nvSpPr>
        <p:spPr>
          <a:xfrm>
            <a:off x="3439088" y="5744364"/>
            <a:ext cx="950901" cy="369332"/>
          </a:xfrm>
          <a:prstGeom prst="rect">
            <a:avLst/>
          </a:prstGeom>
        </p:spPr>
        <p:txBody>
          <a:bodyPr wrap="none">
            <a:spAutoFit/>
          </a:bodyPr>
          <a:lstStyle/>
          <a:p>
            <a:r>
              <a:rPr lang="en-US" altLang="zh-CN" dirty="0"/>
              <a:t>Rank-20</a:t>
            </a:r>
            <a:endParaRPr lang="zh-CN" altLang="en-US" dirty="0"/>
          </a:p>
        </p:txBody>
      </p:sp>
      <p:sp>
        <p:nvSpPr>
          <p:cNvPr id="18" name="矩形 17"/>
          <p:cNvSpPr/>
          <p:nvPr/>
        </p:nvSpPr>
        <p:spPr>
          <a:xfrm>
            <a:off x="4710815" y="5744364"/>
            <a:ext cx="950901" cy="369332"/>
          </a:xfrm>
          <a:prstGeom prst="rect">
            <a:avLst/>
          </a:prstGeom>
        </p:spPr>
        <p:txBody>
          <a:bodyPr wrap="none">
            <a:spAutoFit/>
          </a:bodyPr>
          <a:lstStyle/>
          <a:p>
            <a:r>
              <a:rPr lang="en-US" altLang="zh-CN" dirty="0"/>
              <a:t>Rank-80</a:t>
            </a:r>
            <a:endParaRPr lang="zh-CN" altLang="en-US" dirty="0"/>
          </a:p>
        </p:txBody>
      </p:sp>
      <p:sp>
        <p:nvSpPr>
          <p:cNvPr id="19" name="矩形 18"/>
          <p:cNvSpPr/>
          <p:nvPr/>
        </p:nvSpPr>
        <p:spPr>
          <a:xfrm>
            <a:off x="5948846" y="5744364"/>
            <a:ext cx="1067921" cy="369332"/>
          </a:xfrm>
          <a:prstGeom prst="rect">
            <a:avLst/>
          </a:prstGeom>
        </p:spPr>
        <p:txBody>
          <a:bodyPr wrap="none">
            <a:spAutoFit/>
          </a:bodyPr>
          <a:lstStyle/>
          <a:p>
            <a:r>
              <a:rPr lang="en-US" altLang="zh-CN" dirty="0"/>
              <a:t>Rank-150</a:t>
            </a:r>
            <a:endParaRPr lang="zh-CN" altLang="en-US" dirty="0"/>
          </a:p>
        </p:txBody>
      </p:sp>
      <p:sp>
        <p:nvSpPr>
          <p:cNvPr id="20" name="矩形 19"/>
          <p:cNvSpPr/>
          <p:nvPr/>
        </p:nvSpPr>
        <p:spPr>
          <a:xfrm>
            <a:off x="7165287" y="5744364"/>
            <a:ext cx="1228028" cy="369332"/>
          </a:xfrm>
          <a:prstGeom prst="rect">
            <a:avLst/>
          </a:prstGeom>
        </p:spPr>
        <p:txBody>
          <a:bodyPr wrap="none">
            <a:spAutoFit/>
          </a:bodyPr>
          <a:lstStyle/>
          <a:p>
            <a:r>
              <a:rPr lang="en-US" altLang="zh-CN" dirty="0"/>
              <a:t>True Image</a:t>
            </a:r>
            <a:endParaRPr lang="zh-CN" altLang="en-US" dirty="0"/>
          </a:p>
        </p:txBody>
      </p:sp>
    </p:spTree>
    <p:extLst>
      <p:ext uri="{BB962C8B-B14F-4D97-AF65-F5344CB8AC3E}">
        <p14:creationId xmlns:p14="http://schemas.microsoft.com/office/powerpoint/2010/main" val="3200644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Decomposition</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内容占位符 2"/>
          <p:cNvSpPr>
            <a:spLocks noGrp="1"/>
          </p:cNvSpPr>
          <p:nvPr>
            <p:ph idx="1"/>
          </p:nvPr>
        </p:nvSpPr>
        <p:spPr>
          <a:xfrm>
            <a:off x="432000" y="976838"/>
            <a:ext cx="8280000" cy="5063602"/>
          </a:xfrm>
        </p:spPr>
        <p:txBody>
          <a:bodyPr/>
          <a:lstStyle/>
          <a:p>
            <a:pPr>
              <a:spcBef>
                <a:spcPts val="1200"/>
              </a:spcBef>
            </a:pPr>
            <a:r>
              <a:rPr lang="en-US" altLang="zh-CN" dirty="0"/>
              <a:t>Low Rank Matrix</a:t>
            </a:r>
          </a:p>
          <a:p>
            <a:pPr lvl="1">
              <a:spcBef>
                <a:spcPts val="1200"/>
              </a:spcBef>
            </a:pPr>
            <a:r>
              <a:rPr lang="zh-CN" altLang="en-US" dirty="0"/>
              <a:t>高维数据往往具有低维结构</a:t>
            </a:r>
          </a:p>
        </p:txBody>
      </p:sp>
      <p:pic>
        <p:nvPicPr>
          <p:cNvPr id="7" name="图片 6"/>
          <p:cNvPicPr>
            <a:picLocks noChangeAspect="1"/>
          </p:cNvPicPr>
          <p:nvPr/>
        </p:nvPicPr>
        <p:blipFill>
          <a:blip r:embed="rId2"/>
          <a:stretch>
            <a:fillRect/>
          </a:stretch>
        </p:blipFill>
        <p:spPr>
          <a:xfrm>
            <a:off x="1608758" y="2001795"/>
            <a:ext cx="5926484" cy="2854409"/>
          </a:xfrm>
          <a:prstGeom prst="rect">
            <a:avLst/>
          </a:prstGeom>
        </p:spPr>
      </p:pic>
      <p:sp>
        <p:nvSpPr>
          <p:cNvPr id="8" name="矩形 7"/>
          <p:cNvSpPr/>
          <p:nvPr/>
        </p:nvSpPr>
        <p:spPr>
          <a:xfrm>
            <a:off x="510097" y="5125156"/>
            <a:ext cx="7832857"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t>Visual data exhibit low-dimensional structures due to rich local regularities, global symmetries, repetitive patterns, or redundant sampling.</a:t>
            </a:r>
            <a:endParaRPr lang="zh-CN" altLang="en-US" dirty="0"/>
          </a:p>
        </p:txBody>
      </p:sp>
    </p:spTree>
    <p:extLst>
      <p:ext uri="{BB962C8B-B14F-4D97-AF65-F5344CB8AC3E}">
        <p14:creationId xmlns:p14="http://schemas.microsoft.com/office/powerpoint/2010/main" val="201242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Decomposition</a:t>
            </a:r>
            <a:endParaRPr lang="zh-CN" altLang="en-US" dirty="0"/>
          </a:p>
        </p:txBody>
      </p:sp>
      <p:sp>
        <p:nvSpPr>
          <p:cNvPr id="3" name="内容占位符 2"/>
          <p:cNvSpPr>
            <a:spLocks noGrp="1"/>
          </p:cNvSpPr>
          <p:nvPr>
            <p:ph idx="1"/>
          </p:nvPr>
        </p:nvSpPr>
        <p:spPr/>
        <p:txBody>
          <a:bodyPr/>
          <a:lstStyle/>
          <a:p>
            <a:r>
              <a:rPr lang="en-US" altLang="zh-CN" dirty="0"/>
              <a:t>Image Recovery</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p:cNvPicPr>
            <a:picLocks noChangeAspect="1"/>
          </p:cNvPicPr>
          <p:nvPr/>
        </p:nvPicPr>
        <p:blipFill>
          <a:blip r:embed="rId2"/>
          <a:stretch>
            <a:fillRect/>
          </a:stretch>
        </p:blipFill>
        <p:spPr>
          <a:xfrm>
            <a:off x="1806129" y="1658688"/>
            <a:ext cx="5826466" cy="3975349"/>
          </a:xfrm>
          <a:prstGeom prst="rect">
            <a:avLst/>
          </a:prstGeom>
        </p:spPr>
      </p:pic>
    </p:spTree>
    <p:extLst>
      <p:ext uri="{BB962C8B-B14F-4D97-AF65-F5344CB8AC3E}">
        <p14:creationId xmlns:p14="http://schemas.microsoft.com/office/powerpoint/2010/main" val="3922209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Array Transformation</a:t>
            </a:r>
            <a:endParaRPr lang="zh-CN" altLang="en-US" dirty="0"/>
          </a:p>
        </p:txBody>
      </p:sp>
      <p:sp>
        <p:nvSpPr>
          <p:cNvPr id="3" name="内容占位符 2"/>
          <p:cNvSpPr>
            <a:spLocks noGrp="1"/>
          </p:cNvSpPr>
          <p:nvPr>
            <p:ph idx="1"/>
          </p:nvPr>
        </p:nvSpPr>
        <p:spPr/>
        <p:txBody>
          <a:bodyPr/>
          <a:lstStyle/>
          <a:p>
            <a:r>
              <a:rPr lang="en-US" altLang="zh-CN" dirty="0"/>
              <a:t>Space Motion by Array Transformation</a:t>
            </a:r>
            <a:endParaRPr lang="zh-CN" altLang="en-US" dirty="0"/>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58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248" y="3067597"/>
            <a:ext cx="1952129" cy="213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15509" y="4764546"/>
            <a:ext cx="2786185" cy="118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5"/>
          <a:stretch>
            <a:fillRect/>
          </a:stretch>
        </p:blipFill>
        <p:spPr>
          <a:xfrm>
            <a:off x="823515" y="1541141"/>
            <a:ext cx="3817702" cy="1805923"/>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670" y="1541141"/>
            <a:ext cx="2705858" cy="116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8777" y="3902149"/>
            <a:ext cx="2490366" cy="21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9"/>
          <a:stretch>
            <a:fillRect/>
          </a:stretch>
        </p:blipFill>
        <p:spPr>
          <a:xfrm>
            <a:off x="2780656" y="3567499"/>
            <a:ext cx="2534853" cy="1039091"/>
          </a:xfrm>
          <a:prstGeom prst="rect">
            <a:avLst/>
          </a:prstGeom>
        </p:spPr>
      </p:pic>
    </p:spTree>
    <p:extLst>
      <p:ext uri="{BB962C8B-B14F-4D97-AF65-F5344CB8AC3E}">
        <p14:creationId xmlns:p14="http://schemas.microsoft.com/office/powerpoint/2010/main" val="3342843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784B3-41DC-C3D6-CD1F-2032B92E4957}"/>
              </a:ext>
            </a:extLst>
          </p:cNvPr>
          <p:cNvSpPr>
            <a:spLocks noGrp="1"/>
          </p:cNvSpPr>
          <p:nvPr>
            <p:ph type="title"/>
          </p:nvPr>
        </p:nvSpPr>
        <p:spPr/>
        <p:txBody>
          <a:bodyPr/>
          <a:lstStyle/>
          <a:p>
            <a:r>
              <a:rPr lang="en-US" altLang="zh-CN" dirty="0"/>
              <a:t>Applications: Matrix Multiplication</a:t>
            </a:r>
            <a:endParaRPr lang="zh-CN" altLang="en-US" dirty="0"/>
          </a:p>
        </p:txBody>
      </p:sp>
      <p:sp>
        <p:nvSpPr>
          <p:cNvPr id="3" name="内容占位符 2">
            <a:extLst>
              <a:ext uri="{FF2B5EF4-FFF2-40B4-BE49-F238E27FC236}">
                <a16:creationId xmlns:a16="http://schemas.microsoft.com/office/drawing/2014/main" id="{C427930E-3B81-2E51-3323-D6CF13AD1B81}"/>
              </a:ext>
            </a:extLst>
          </p:cNvPr>
          <p:cNvSpPr>
            <a:spLocks noGrp="1"/>
          </p:cNvSpPr>
          <p:nvPr>
            <p:ph idx="1"/>
          </p:nvPr>
        </p:nvSpPr>
        <p:spPr>
          <a:xfrm>
            <a:off x="344897" y="965675"/>
            <a:ext cx="8454207" cy="5074765"/>
          </a:xfrm>
        </p:spPr>
        <p:txBody>
          <a:bodyPr>
            <a:normAutofit/>
          </a:bodyPr>
          <a:lstStyle/>
          <a:p>
            <a:pPr>
              <a:lnSpc>
                <a:spcPct val="120000"/>
              </a:lnSpc>
              <a:spcBef>
                <a:spcPts val="600"/>
              </a:spcBef>
            </a:pPr>
            <a:r>
              <a:rPr lang="en-US" altLang="zh-CN" sz="1400" dirty="0"/>
              <a:t>2022</a:t>
            </a:r>
            <a:r>
              <a:rPr lang="zh-CN" altLang="en-US" sz="1400" dirty="0"/>
              <a:t>年</a:t>
            </a:r>
            <a:r>
              <a:rPr lang="en-US" altLang="zh-CN" sz="1400" dirty="0"/>
              <a:t>10</a:t>
            </a:r>
            <a:r>
              <a:rPr lang="zh-CN" altLang="en-US" sz="1400" dirty="0"/>
              <a:t>月</a:t>
            </a:r>
            <a:r>
              <a:rPr lang="en-US" altLang="zh-CN" sz="1400" dirty="0"/>
              <a:t>5</a:t>
            </a:r>
            <a:r>
              <a:rPr lang="zh-CN" altLang="en-US" sz="1400" dirty="0"/>
              <a:t>日，</a:t>
            </a:r>
            <a:r>
              <a:rPr lang="en-US" altLang="zh-CN" sz="1400" dirty="0"/>
              <a:t>Nature</a:t>
            </a:r>
            <a:r>
              <a:rPr lang="zh-CN" altLang="en-US" sz="1400" dirty="0"/>
              <a:t>刊出</a:t>
            </a:r>
            <a:r>
              <a:rPr lang="en-US" altLang="zh-CN" sz="1400" dirty="0"/>
              <a:t>DeepMind</a:t>
            </a:r>
            <a:r>
              <a:rPr lang="zh-CN" altLang="en-US" sz="1400" dirty="0"/>
              <a:t>团队最新的研究成果</a:t>
            </a:r>
            <a:r>
              <a:rPr lang="en-US" altLang="zh-CN" sz="1400" dirty="0"/>
              <a:t>《Discovering faster matrix multiplication algorithms with reinforcement learning》</a:t>
            </a:r>
            <a:r>
              <a:rPr lang="zh-CN" altLang="en-US" sz="1400" dirty="0"/>
              <a:t>。</a:t>
            </a:r>
            <a:r>
              <a:rPr lang="en-US" altLang="zh-CN" sz="1400" dirty="0"/>
              <a:t>DeepMind </a:t>
            </a:r>
            <a:r>
              <a:rPr lang="zh-CN" altLang="en-US" sz="1400" dirty="0"/>
              <a:t>提出了 </a:t>
            </a:r>
            <a:r>
              <a:rPr lang="en-US" altLang="zh-CN" sz="1400" b="1" dirty="0">
                <a:solidFill>
                  <a:srgbClr val="0000FF"/>
                </a:solidFill>
              </a:rPr>
              <a:t>AlphaTensor</a:t>
            </a:r>
            <a:r>
              <a:rPr lang="zh-CN" altLang="en-US" sz="1400" dirty="0"/>
              <a:t>，并表示它是第一个可用于为矩阵乘法等基本任务发现新颖、高效且可证明正确的算法的人工智能系统。</a:t>
            </a:r>
            <a:endParaRPr lang="en-US" altLang="zh-CN" sz="1400" dirty="0"/>
          </a:p>
          <a:p>
            <a:pPr>
              <a:lnSpc>
                <a:spcPct val="120000"/>
              </a:lnSpc>
              <a:spcBef>
                <a:spcPts val="600"/>
              </a:spcBef>
            </a:pPr>
            <a:r>
              <a:rPr lang="zh-CN" altLang="en-US" sz="1400" dirty="0"/>
              <a:t>简单来说，使用 </a:t>
            </a:r>
            <a:r>
              <a:rPr lang="en-US" altLang="zh-CN" sz="1400" dirty="0"/>
              <a:t>AlphaTensor </a:t>
            </a:r>
            <a:r>
              <a:rPr lang="zh-CN" altLang="en-US" sz="1400" dirty="0"/>
              <a:t>能够发现新算法。这项研究揭示了 </a:t>
            </a:r>
            <a:r>
              <a:rPr lang="en-US" altLang="zh-CN" sz="1400" dirty="0"/>
              <a:t>50 </a:t>
            </a:r>
            <a:r>
              <a:rPr lang="zh-CN" altLang="en-US" sz="1400" dirty="0"/>
              <a:t>年来在数学领域一个悬而未决的问题，即找到两个矩阵相乘最快方法。</a:t>
            </a:r>
            <a:endParaRPr lang="en-US" altLang="zh-CN" sz="1400" dirty="0"/>
          </a:p>
          <a:p>
            <a:pPr>
              <a:lnSpc>
                <a:spcPct val="120000"/>
              </a:lnSpc>
              <a:spcBef>
                <a:spcPts val="600"/>
              </a:spcBef>
            </a:pPr>
            <a:endParaRPr lang="zh-CN" altLang="en-US" sz="1600" dirty="0"/>
          </a:p>
        </p:txBody>
      </p:sp>
      <p:sp>
        <p:nvSpPr>
          <p:cNvPr id="4" name="灯片编号占位符 3">
            <a:extLst>
              <a:ext uri="{FF2B5EF4-FFF2-40B4-BE49-F238E27FC236}">
                <a16:creationId xmlns:a16="http://schemas.microsoft.com/office/drawing/2014/main" id="{6ED1FC15-6CEE-8770-CBF0-75CA8F433B6F}"/>
              </a:ext>
            </a:extLst>
          </p:cNvPr>
          <p:cNvSpPr>
            <a:spLocks noGrp="1"/>
          </p:cNvSpPr>
          <p:nvPr>
            <p:ph type="sldNum" sz="quarter" idx="12"/>
          </p:nvPr>
        </p:nvSpPr>
        <p:spPr/>
        <p:txBody>
          <a:bodyPr/>
          <a:lstStyle/>
          <a:p>
            <a:fld id="{36FD9405-CE62-418F-9683-85B6A1C55A4B}" type="slidenum">
              <a:rPr lang="zh-CN" altLang="en-US" smtClean="0"/>
              <a:pPr/>
              <a:t>59</a:t>
            </a:fld>
            <a:endParaRPr lang="zh-CN" altLang="en-US" dirty="0"/>
          </a:p>
        </p:txBody>
      </p:sp>
      <p:sp>
        <p:nvSpPr>
          <p:cNvPr id="5" name="页脚占位符 4">
            <a:extLst>
              <a:ext uri="{FF2B5EF4-FFF2-40B4-BE49-F238E27FC236}">
                <a16:creationId xmlns:a16="http://schemas.microsoft.com/office/drawing/2014/main" id="{50A99B99-57E3-963A-0998-5D8682DD432D}"/>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1026" name="Picture 2">
            <a:extLst>
              <a:ext uri="{FF2B5EF4-FFF2-40B4-BE49-F238E27FC236}">
                <a16:creationId xmlns:a16="http://schemas.microsoft.com/office/drawing/2014/main" id="{E1C18BAA-7EFB-EC89-0D2B-BC403A957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811" y="2445441"/>
            <a:ext cx="1981204" cy="26286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3375803-9F9F-65EF-AC0B-6C208F63F4A4}"/>
              </a:ext>
            </a:extLst>
          </p:cNvPr>
          <p:cNvPicPr>
            <a:picLocks noChangeAspect="1"/>
          </p:cNvPicPr>
          <p:nvPr/>
        </p:nvPicPr>
        <p:blipFill>
          <a:blip r:embed="rId3"/>
          <a:stretch>
            <a:fillRect/>
          </a:stretch>
        </p:blipFill>
        <p:spPr>
          <a:xfrm>
            <a:off x="958953" y="3783615"/>
            <a:ext cx="4538207" cy="1341841"/>
          </a:xfrm>
          <a:prstGeom prst="rect">
            <a:avLst/>
          </a:prstGeom>
        </p:spPr>
      </p:pic>
      <p:sp>
        <p:nvSpPr>
          <p:cNvPr id="9" name="文本框 8">
            <a:extLst>
              <a:ext uri="{FF2B5EF4-FFF2-40B4-BE49-F238E27FC236}">
                <a16:creationId xmlns:a16="http://schemas.microsoft.com/office/drawing/2014/main" id="{EFFCE43F-D69B-EB74-F779-5ACE465AB647}"/>
              </a:ext>
            </a:extLst>
          </p:cNvPr>
          <p:cNvSpPr txBox="1"/>
          <p:nvPr/>
        </p:nvSpPr>
        <p:spPr>
          <a:xfrm>
            <a:off x="568294" y="5125456"/>
            <a:ext cx="5695773" cy="463717"/>
          </a:xfrm>
          <a:prstGeom prst="rect">
            <a:avLst/>
          </a:prstGeom>
          <a:noFill/>
        </p:spPr>
        <p:txBody>
          <a:bodyPr wrap="square">
            <a:spAutoFit/>
          </a:bodyPr>
          <a:lstStyle/>
          <a:p>
            <a:pPr>
              <a:lnSpc>
                <a:spcPct val="120000"/>
              </a:lnSpc>
            </a:pPr>
            <a:r>
              <a:rPr lang="en-US" altLang="zh-CN" sz="1050" dirty="0">
                <a:latin typeface="微软雅黑" panose="020B0503020204020204" pitchFamily="34" charset="-122"/>
                <a:ea typeface="微软雅黑" panose="020B0503020204020204" pitchFamily="34" charset="-122"/>
              </a:rPr>
              <a:t>AlphaTensor </a:t>
            </a:r>
            <a:r>
              <a:rPr lang="zh-CN" altLang="en-US" sz="1050" dirty="0">
                <a:latin typeface="微软雅黑" panose="020B0503020204020204" pitchFamily="34" charset="-122"/>
                <a:ea typeface="微软雅黑" panose="020B0503020204020204" pitchFamily="34" charset="-122"/>
              </a:rPr>
              <a:t>目标是找到正确的矩阵乘法算法。游戏状态是一个由数字组成的立方数组（灰色表示 </a:t>
            </a:r>
            <a:r>
              <a:rPr lang="en-US" altLang="zh-CN" sz="1050" dirty="0">
                <a:latin typeface="微软雅黑" panose="020B0503020204020204" pitchFamily="34" charset="-122"/>
                <a:ea typeface="微软雅黑" panose="020B0503020204020204" pitchFamily="34" charset="-122"/>
              </a:rPr>
              <a:t>0</a:t>
            </a:r>
            <a:r>
              <a:rPr lang="zh-CN" altLang="en-US" sz="1050" dirty="0">
                <a:latin typeface="微软雅黑" panose="020B0503020204020204" pitchFamily="34" charset="-122"/>
                <a:ea typeface="微软雅黑" panose="020B0503020204020204" pitchFamily="34" charset="-122"/>
              </a:rPr>
              <a:t>，蓝色表示 </a:t>
            </a: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，绿色表示 </a:t>
            </a:r>
            <a:r>
              <a:rPr lang="en-US" altLang="zh-CN" sz="1050" dirty="0">
                <a:latin typeface="微软雅黑" panose="020B0503020204020204" pitchFamily="34" charset="-122"/>
                <a:ea typeface="微软雅黑" panose="020B0503020204020204" pitchFamily="34" charset="-122"/>
              </a:rPr>
              <a:t>- 1</a:t>
            </a:r>
            <a:r>
              <a:rPr lang="zh-CN" altLang="en-US" sz="1050" dirty="0">
                <a:latin typeface="微软雅黑" panose="020B0503020204020204" pitchFamily="34" charset="-122"/>
                <a:ea typeface="微软雅黑" panose="020B0503020204020204" pitchFamily="34" charset="-122"/>
              </a:rPr>
              <a:t>），它代表了要完成的剩余工作。</a:t>
            </a:r>
          </a:p>
        </p:txBody>
      </p:sp>
      <p:sp>
        <p:nvSpPr>
          <p:cNvPr id="11" name="文本框 10">
            <a:extLst>
              <a:ext uri="{FF2B5EF4-FFF2-40B4-BE49-F238E27FC236}">
                <a16:creationId xmlns:a16="http://schemas.microsoft.com/office/drawing/2014/main" id="{85607178-E1CD-C68B-58A5-3B80556C1FC3}"/>
              </a:ext>
            </a:extLst>
          </p:cNvPr>
          <p:cNvSpPr txBox="1"/>
          <p:nvPr/>
        </p:nvSpPr>
        <p:spPr>
          <a:xfrm>
            <a:off x="568294" y="5668035"/>
            <a:ext cx="8250965" cy="463717"/>
          </a:xfrm>
          <a:prstGeom prst="rect">
            <a:avLst/>
          </a:prstGeom>
          <a:noFill/>
        </p:spPr>
        <p:txBody>
          <a:bodyPr wrap="square">
            <a:spAutoFit/>
          </a:bodyPr>
          <a:lstStyle>
            <a:defPPr>
              <a:defRPr lang="zh-CN"/>
            </a:defPPr>
            <a:lvl1pPr>
              <a:lnSpc>
                <a:spcPct val="120000"/>
              </a:lnSpc>
              <a:defRPr sz="1000">
                <a:latin typeface="微软雅黑" panose="020B0503020204020204" pitchFamily="34" charset="-122"/>
                <a:ea typeface="微软雅黑" panose="020B0503020204020204" pitchFamily="34" charset="-122"/>
              </a:defRPr>
            </a:lvl1pPr>
          </a:lstStyle>
          <a:p>
            <a:r>
              <a:rPr lang="zh-CN" altLang="en-US" sz="1050" dirty="0"/>
              <a:t>举例而言，如果学校里教的传统算法可以使用 </a:t>
            </a:r>
            <a:r>
              <a:rPr lang="en-US" altLang="zh-CN" sz="1050" dirty="0"/>
              <a:t>100 </a:t>
            </a:r>
            <a:r>
              <a:rPr lang="zh-CN" altLang="en-US" sz="1050" dirty="0"/>
              <a:t>次乘法完成 </a:t>
            </a:r>
            <a:r>
              <a:rPr lang="en-US" altLang="zh-CN" sz="1050" dirty="0"/>
              <a:t>4x5 </a:t>
            </a:r>
            <a:r>
              <a:rPr lang="zh-CN" altLang="en-US" sz="1050" dirty="0"/>
              <a:t>与 </a:t>
            </a:r>
            <a:r>
              <a:rPr lang="en-US" altLang="zh-CN" sz="1050" dirty="0"/>
              <a:t>5x5 </a:t>
            </a:r>
            <a:r>
              <a:rPr lang="zh-CN" altLang="en-US" sz="1050" dirty="0"/>
              <a:t>矩阵相乘，通过人类的聪明才智（</a:t>
            </a:r>
            <a:r>
              <a:rPr lang="en-US" altLang="zh-CN" sz="1050" dirty="0"/>
              <a:t>Strassen Algorithm</a:t>
            </a:r>
            <a:r>
              <a:rPr lang="zh-CN" altLang="en-US" sz="1050" dirty="0"/>
              <a:t>）可以将这一数字降至 </a:t>
            </a:r>
            <a:r>
              <a:rPr lang="en-US" altLang="zh-CN" sz="1050" dirty="0"/>
              <a:t>80 </a:t>
            </a:r>
            <a:r>
              <a:rPr lang="zh-CN" altLang="en-US" sz="1050" dirty="0"/>
              <a:t>次。与之相比，</a:t>
            </a:r>
            <a:r>
              <a:rPr lang="en-US" altLang="zh-CN" sz="1050" dirty="0"/>
              <a:t>AlphaTensor </a:t>
            </a:r>
            <a:r>
              <a:rPr lang="zh-CN" altLang="en-US" sz="1050" dirty="0"/>
              <a:t>发现的算法只需使用 </a:t>
            </a:r>
            <a:r>
              <a:rPr lang="en-US" altLang="zh-CN" sz="1050" dirty="0"/>
              <a:t>76 </a:t>
            </a:r>
            <a:r>
              <a:rPr lang="zh-CN" altLang="en-US" sz="1050" dirty="0"/>
              <a:t>次乘法即可完成相同</a:t>
            </a:r>
            <a:r>
              <a:rPr lang="zh-CN" altLang="en-US" sz="1050"/>
              <a:t>的运算。</a:t>
            </a:r>
            <a:endParaRPr lang="zh-CN" altLang="en-US" sz="1050" dirty="0"/>
          </a:p>
        </p:txBody>
      </p:sp>
      <p:pic>
        <p:nvPicPr>
          <p:cNvPr id="1028" name="Picture 4">
            <a:extLst>
              <a:ext uri="{FF2B5EF4-FFF2-40B4-BE49-F238E27FC236}">
                <a16:creationId xmlns:a16="http://schemas.microsoft.com/office/drawing/2014/main" id="{7D46B361-12B9-531F-834B-E6A9C3759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075" y="2396944"/>
            <a:ext cx="3738917" cy="134184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F5F5C9A-C92B-BFCD-E292-D5BDC43E5784}"/>
              </a:ext>
            </a:extLst>
          </p:cNvPr>
          <p:cNvSpPr txBox="1"/>
          <p:nvPr/>
        </p:nvSpPr>
        <p:spPr>
          <a:xfrm>
            <a:off x="1411600" y="2772866"/>
            <a:ext cx="1078373" cy="278281"/>
          </a:xfrm>
          <a:prstGeom prst="rect">
            <a:avLst/>
          </a:prstGeom>
          <a:noFill/>
        </p:spPr>
        <p:txBody>
          <a:bodyPr wrap="square">
            <a:spAutoFit/>
          </a:bodyPr>
          <a:lstStyle/>
          <a:p>
            <a:pPr algn="ctr">
              <a:lnSpc>
                <a:spcPct val="120000"/>
              </a:lnSpc>
            </a:pPr>
            <a:r>
              <a:rPr lang="zh-CN" altLang="en-US" sz="1100" dirty="0">
                <a:latin typeface="微软雅黑" panose="020B0503020204020204" pitchFamily="34" charset="-122"/>
                <a:ea typeface="微软雅黑" panose="020B0503020204020204" pitchFamily="34" charset="-122"/>
              </a:rPr>
              <a:t>标准矩阵乘法</a:t>
            </a:r>
          </a:p>
        </p:txBody>
      </p:sp>
    </p:spTree>
    <p:extLst>
      <p:ext uri="{BB962C8B-B14F-4D97-AF65-F5344CB8AC3E}">
        <p14:creationId xmlns:p14="http://schemas.microsoft.com/office/powerpoint/2010/main" val="233833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数组的定义</a:t>
            </a:r>
            <a:endParaRPr kumimoji="1" lang="zh-CN" altLang="en-US" dirty="0"/>
          </a:p>
        </p:txBody>
      </p:sp>
      <p:sp>
        <p:nvSpPr>
          <p:cNvPr id="3" name="内容占位符 2"/>
          <p:cNvSpPr>
            <a:spLocks noGrp="1"/>
          </p:cNvSpPr>
          <p:nvPr>
            <p:ph idx="1"/>
          </p:nvPr>
        </p:nvSpPr>
        <p:spPr>
          <a:xfrm>
            <a:off x="302114" y="872835"/>
            <a:ext cx="8280000" cy="5298141"/>
          </a:xfrm>
        </p:spPr>
        <p:txBody>
          <a:bodyPr>
            <a:normAutofit fontScale="92500" lnSpcReduction="10000"/>
          </a:bodyPr>
          <a:lstStyle/>
          <a:p>
            <a:r>
              <a:rPr kumimoji="1" lang="zh-CN" altLang="en-US" sz="2000" dirty="0"/>
              <a:t>抽象数据类型</a:t>
            </a:r>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endParaRPr kumimoji="1" lang="zh-CN" altLang="en-US" sz="2000" dirty="0"/>
          </a:p>
          <a:p>
            <a:pPr>
              <a:lnSpc>
                <a:spcPct val="150000"/>
              </a:lnSpc>
            </a:pPr>
            <a:r>
              <a:rPr lang="zh-CN" altLang="en-US" sz="2000" dirty="0">
                <a:latin typeface="Microsoft YaHei" charset="0"/>
                <a:ea typeface="Microsoft YaHei" charset="0"/>
                <a:cs typeface="Microsoft YaHei" charset="0"/>
              </a:rPr>
              <a:t>由上述定义知，</a:t>
            </a:r>
            <a:r>
              <a:rPr lang="en-US" altLang="zh-CN" sz="2000" dirty="0">
                <a:latin typeface="Microsoft YaHei" charset="0"/>
                <a:ea typeface="Microsoft YaHei" charset="0"/>
                <a:cs typeface="Microsoft YaHei" charset="0"/>
              </a:rPr>
              <a:t>n</a:t>
            </a:r>
            <a:r>
              <a:rPr lang="zh-CN" altLang="en-US" sz="2000" dirty="0">
                <a:latin typeface="Microsoft YaHei" charset="0"/>
                <a:ea typeface="Microsoft YaHei" charset="0"/>
                <a:cs typeface="Microsoft YaHei" charset="0"/>
              </a:rPr>
              <a:t>维数组中有</a:t>
            </a:r>
            <a:r>
              <a:rPr lang="en-US" altLang="zh-CN" sz="2000" dirty="0">
                <a:latin typeface="Microsoft YaHei" charset="0"/>
                <a:ea typeface="Microsoft YaHei" charset="0"/>
                <a:cs typeface="Microsoft YaHei" charset="0"/>
              </a:rPr>
              <a:t>b</a:t>
            </a:r>
            <a:r>
              <a:rPr lang="en-US" altLang="zh-CN" sz="2000" baseline="-25000" dirty="0">
                <a:latin typeface="Microsoft YaHei" charset="0"/>
                <a:ea typeface="Microsoft YaHei" charset="0"/>
                <a:cs typeface="Microsoft YaHei" charset="0"/>
              </a:rPr>
              <a:t>1</a:t>
            </a:r>
            <a:r>
              <a:rPr lang="en-US" altLang="zh-CN" sz="2000" dirty="0">
                <a:latin typeface="Microsoft YaHei" charset="0"/>
                <a:ea typeface="Microsoft YaHei" charset="0"/>
                <a:cs typeface="Microsoft YaHei" charset="0"/>
                <a:sym typeface="Symbol" pitchFamily="18" charset="2"/>
              </a:rPr>
              <a:t></a:t>
            </a:r>
            <a:r>
              <a:rPr lang="en-US" altLang="zh-CN" sz="2000" dirty="0">
                <a:latin typeface="Microsoft YaHei" charset="0"/>
                <a:ea typeface="Microsoft YaHei" charset="0"/>
                <a:cs typeface="Microsoft YaHei" charset="0"/>
              </a:rPr>
              <a:t>b</a:t>
            </a:r>
            <a:r>
              <a:rPr lang="en-US" altLang="zh-CN" sz="2000" baseline="-25000" dirty="0">
                <a:latin typeface="Microsoft YaHei" charset="0"/>
                <a:ea typeface="Microsoft YaHei" charset="0"/>
                <a:cs typeface="Microsoft YaHei" charset="0"/>
              </a:rPr>
              <a:t>2 </a:t>
            </a:r>
            <a:r>
              <a:rPr lang="en-US" altLang="zh-CN" sz="2000" dirty="0">
                <a:latin typeface="Microsoft YaHei" charset="0"/>
                <a:ea typeface="Microsoft YaHei" charset="0"/>
                <a:cs typeface="Microsoft YaHei" charset="0"/>
                <a:sym typeface="Symbol" pitchFamily="18" charset="2"/>
              </a:rPr>
              <a:t></a:t>
            </a:r>
            <a:r>
              <a:rPr lang="en-US" altLang="zh-CN" sz="2000" baseline="-25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sym typeface="Symbol" pitchFamily="18" charset="2"/>
              </a:rPr>
              <a:t></a:t>
            </a:r>
            <a:r>
              <a:rPr lang="en-US" altLang="zh-CN" sz="2000" baseline="-25000" dirty="0">
                <a:latin typeface="Microsoft YaHei" charset="0"/>
                <a:ea typeface="Microsoft YaHei" charset="0"/>
                <a:cs typeface="Microsoft YaHei" charset="0"/>
              </a:rPr>
              <a:t> </a:t>
            </a:r>
            <a:r>
              <a:rPr lang="en-US" altLang="zh-CN" sz="2000" dirty="0" err="1">
                <a:latin typeface="Microsoft YaHei" charset="0"/>
                <a:ea typeface="Microsoft YaHei" charset="0"/>
                <a:cs typeface="Microsoft YaHei" charset="0"/>
              </a:rPr>
              <a:t>b</a:t>
            </a:r>
            <a:r>
              <a:rPr lang="en-US" altLang="zh-CN" sz="2000" baseline="-25000" dirty="0" err="1">
                <a:latin typeface="Microsoft YaHei" charset="0"/>
                <a:ea typeface="Microsoft YaHei" charset="0"/>
                <a:cs typeface="Microsoft YaHei" charset="0"/>
              </a:rPr>
              <a:t>n</a:t>
            </a:r>
            <a:r>
              <a:rPr lang="zh-CN" altLang="en-US" sz="2000" dirty="0">
                <a:latin typeface="Microsoft YaHei" charset="0"/>
                <a:ea typeface="Microsoft YaHei" charset="0"/>
                <a:cs typeface="Microsoft YaHei" charset="0"/>
              </a:rPr>
              <a:t>个数据元素，</a:t>
            </a:r>
            <a:r>
              <a:rPr lang="zh-CN" altLang="en-US" sz="2000" dirty="0">
                <a:solidFill>
                  <a:srgbClr val="0000FF"/>
                </a:solidFill>
                <a:latin typeface="Microsoft YaHei" charset="0"/>
                <a:ea typeface="Microsoft YaHei" charset="0"/>
                <a:cs typeface="Microsoft YaHei" charset="0"/>
              </a:rPr>
              <a:t>每个数据元素都受到</a:t>
            </a:r>
            <a:r>
              <a:rPr lang="en-US" altLang="zh-CN" sz="2000" dirty="0">
                <a:solidFill>
                  <a:srgbClr val="0000FF"/>
                </a:solidFill>
                <a:latin typeface="Microsoft YaHei" charset="0"/>
                <a:ea typeface="Microsoft YaHei" charset="0"/>
                <a:cs typeface="Microsoft YaHei" charset="0"/>
              </a:rPr>
              <a:t>n</a:t>
            </a:r>
            <a:r>
              <a:rPr lang="zh-CN" altLang="en-US" sz="2000" dirty="0">
                <a:solidFill>
                  <a:srgbClr val="0000FF"/>
                </a:solidFill>
                <a:latin typeface="Microsoft YaHei" charset="0"/>
                <a:ea typeface="Microsoft YaHei" charset="0"/>
                <a:cs typeface="Microsoft YaHei" charset="0"/>
              </a:rPr>
              <a:t>维关系的约束。</a:t>
            </a:r>
            <a:endParaRPr kumimoji="1" lang="zh-CN" altLang="en-US" dirty="0">
              <a:solidFill>
                <a:srgbClr val="0000FF"/>
              </a:solidFill>
            </a:endParaRPr>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432000" y="1297294"/>
            <a:ext cx="8566527" cy="3455561"/>
          </a:xfrm>
          <a:prstGeom prst="rect">
            <a:avLst/>
          </a:prstGeom>
        </p:spPr>
        <p:txBody>
          <a:bodyPr wrap="square">
            <a:spAutoFit/>
          </a:bodyPr>
          <a:lstStyle/>
          <a:p>
            <a:pPr fontAlgn="base">
              <a:lnSpc>
                <a:spcPct val="125000"/>
              </a:lnSpc>
              <a:spcBef>
                <a:spcPts val="480"/>
              </a:spcBef>
              <a:spcAft>
                <a:spcPct val="0"/>
              </a:spcAft>
              <a:buFont typeface="Arial" pitchFamily="34" charset="0"/>
              <a:buNone/>
            </a:pPr>
            <a:r>
              <a:rPr lang="en-US" altLang="zh-CN" sz="2000" dirty="0">
                <a:latin typeface="Microsoft YaHei" charset="0"/>
                <a:ea typeface="Microsoft YaHei" charset="0"/>
                <a:cs typeface="Microsoft YaHei" charset="0"/>
              </a:rPr>
              <a:t>ADT Array{</a:t>
            </a:r>
          </a:p>
          <a:p>
            <a:pPr marL="533400" lvl="1" fontAlgn="base">
              <a:lnSpc>
                <a:spcPct val="125000"/>
              </a:lnSpc>
              <a:spcBef>
                <a:spcPts val="480"/>
              </a:spcBef>
              <a:spcAft>
                <a:spcPct val="0"/>
              </a:spcAft>
              <a:buFont typeface="Arial" pitchFamily="34" charset="0"/>
              <a:buNone/>
            </a:pPr>
            <a:r>
              <a:rPr lang="zh-CN" altLang="en-US" sz="2000" dirty="0">
                <a:latin typeface="Microsoft YaHei" charset="0"/>
                <a:ea typeface="Microsoft YaHei" charset="0"/>
                <a:cs typeface="Microsoft YaHei" charset="0"/>
              </a:rPr>
              <a:t>数据对象：</a:t>
            </a:r>
            <a:r>
              <a:rPr lang="en-US" altLang="zh-CN" sz="2000" dirty="0">
                <a:latin typeface="Microsoft YaHei" charset="0"/>
                <a:ea typeface="Microsoft YaHei" charset="0"/>
                <a:cs typeface="Microsoft YaHei" charset="0"/>
              </a:rPr>
              <a:t>D = { a</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1</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2</a:t>
            </a:r>
            <a:r>
              <a:rPr lang="en-US" altLang="zh-CN" sz="2000" baseline="-25000" dirty="0">
                <a:latin typeface="Microsoft YaHei" charset="0"/>
                <a:ea typeface="Microsoft YaHei" charset="0"/>
                <a:cs typeface="Microsoft YaHei" charset="0"/>
              </a:rPr>
              <a:t>…</a:t>
            </a:r>
            <a:r>
              <a:rPr lang="en-US" altLang="zh-CN" sz="2000" baseline="-8000" dirty="0" err="1">
                <a:latin typeface="Microsoft YaHei" charset="0"/>
                <a:ea typeface="Microsoft YaHei" charset="0"/>
                <a:cs typeface="Microsoft YaHei" charset="0"/>
              </a:rPr>
              <a:t>j</a:t>
            </a:r>
            <a:r>
              <a:rPr lang="en-US" altLang="zh-CN" sz="2000" baseline="-40000" dirty="0" err="1">
                <a:latin typeface="Microsoft YaHei" charset="0"/>
                <a:ea typeface="Microsoft YaHei" charset="0"/>
                <a:cs typeface="Microsoft YaHei" charset="0"/>
              </a:rPr>
              <a:t>n</a:t>
            </a:r>
            <a:r>
              <a:rPr lang="en-US" altLang="zh-CN" sz="2000" dirty="0">
                <a:latin typeface="Microsoft YaHei" charset="0"/>
                <a:ea typeface="Microsoft YaHei" charset="0"/>
                <a:cs typeface="Microsoft YaHei" charset="0"/>
              </a:rPr>
              <a:t> | n&gt;0</a:t>
            </a:r>
            <a:r>
              <a:rPr lang="zh-CN" altLang="en-US" sz="2000" dirty="0">
                <a:latin typeface="Microsoft YaHei" charset="0"/>
                <a:ea typeface="Microsoft YaHei" charset="0"/>
                <a:cs typeface="Microsoft YaHei" charset="0"/>
              </a:rPr>
              <a:t>称为数组的维数，</a:t>
            </a:r>
            <a:r>
              <a:rPr lang="en-US" altLang="zh-CN" sz="2000" dirty="0">
                <a:latin typeface="Microsoft YaHei" charset="0"/>
                <a:ea typeface="Microsoft YaHei" charset="0"/>
                <a:cs typeface="Microsoft YaHei" charset="0"/>
              </a:rPr>
              <a:t>b</a:t>
            </a:r>
            <a:r>
              <a:rPr lang="en-US" altLang="zh-CN" sz="2000" baseline="-25000" dirty="0">
                <a:latin typeface="Microsoft YaHei" charset="0"/>
                <a:ea typeface="Microsoft YaHei" charset="0"/>
                <a:cs typeface="Microsoft YaHei" charset="0"/>
              </a:rPr>
              <a:t>i</a:t>
            </a:r>
            <a:r>
              <a:rPr lang="zh-CN" altLang="en-US" sz="2000" dirty="0">
                <a:latin typeface="Microsoft YaHei" charset="0"/>
                <a:ea typeface="Microsoft YaHei" charset="0"/>
                <a:cs typeface="Microsoft YaHei" charset="0"/>
              </a:rPr>
              <a:t>是数组第 </a:t>
            </a:r>
            <a:r>
              <a:rPr lang="en-US" altLang="zh-CN" sz="2000" dirty="0" err="1">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 </a:t>
            </a:r>
            <a:r>
              <a:rPr lang="zh-CN" altLang="en-US" sz="2000" dirty="0">
                <a:latin typeface="Microsoft YaHei" charset="0"/>
                <a:ea typeface="Microsoft YaHei" charset="0"/>
                <a:cs typeface="Microsoft YaHei" charset="0"/>
              </a:rPr>
              <a:t>维的长度，</a:t>
            </a:r>
            <a:r>
              <a:rPr lang="en-US" altLang="zh-CN" sz="2000" dirty="0" err="1">
                <a:latin typeface="Microsoft YaHei" charset="0"/>
                <a:ea typeface="Microsoft YaHei" charset="0"/>
                <a:cs typeface="Microsoft YaHei" charset="0"/>
              </a:rPr>
              <a:t>j</a:t>
            </a:r>
            <a:r>
              <a:rPr lang="en-US" altLang="zh-CN" sz="2000" baseline="-25000" dirty="0" err="1">
                <a:latin typeface="Microsoft YaHei" charset="0"/>
                <a:ea typeface="Microsoft YaHei" charset="0"/>
                <a:cs typeface="Microsoft YaHei" charset="0"/>
              </a:rPr>
              <a:t>i</a:t>
            </a:r>
            <a:r>
              <a:rPr lang="en-US" altLang="zh-CN" sz="2000" baseline="-25000" dirty="0">
                <a:latin typeface="Microsoft YaHei" charset="0"/>
                <a:ea typeface="Microsoft YaHei" charset="0"/>
                <a:cs typeface="Microsoft YaHei" charset="0"/>
              </a:rPr>
              <a:t> </a:t>
            </a:r>
            <a:r>
              <a:rPr lang="zh-CN" altLang="en-US" sz="2000" dirty="0">
                <a:latin typeface="Microsoft YaHei" charset="0"/>
                <a:ea typeface="Microsoft YaHei" charset="0"/>
                <a:cs typeface="Microsoft YaHei" charset="0"/>
              </a:rPr>
              <a:t>是数组元素第 </a:t>
            </a:r>
            <a:r>
              <a:rPr lang="en-US" altLang="zh-CN" sz="2000" dirty="0" err="1">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 </a:t>
            </a:r>
            <a:r>
              <a:rPr lang="zh-CN" altLang="en-US" sz="2000" dirty="0">
                <a:latin typeface="Microsoft YaHei" charset="0"/>
                <a:ea typeface="Microsoft YaHei" charset="0"/>
                <a:cs typeface="Microsoft YaHei" charset="0"/>
              </a:rPr>
              <a:t>维的下标，</a:t>
            </a:r>
            <a:r>
              <a:rPr lang="en-US" altLang="zh-CN" sz="2000" dirty="0">
                <a:latin typeface="Microsoft YaHei" charset="0"/>
                <a:ea typeface="Microsoft YaHei" charset="0"/>
                <a:cs typeface="Microsoft YaHei" charset="0"/>
              </a:rPr>
              <a:t>j</a:t>
            </a:r>
            <a:r>
              <a:rPr lang="en-US" altLang="zh-CN" sz="2000" baseline="-25000" dirty="0">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 0,1,…,b</a:t>
            </a:r>
            <a:r>
              <a:rPr lang="en-US" altLang="zh-CN" sz="2000" baseline="-25000" dirty="0">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-1, a</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1</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2</a:t>
            </a:r>
            <a:r>
              <a:rPr lang="en-US" altLang="zh-CN" sz="2000" baseline="-25000" dirty="0">
                <a:latin typeface="Microsoft YaHei" charset="0"/>
                <a:ea typeface="Microsoft YaHei" charset="0"/>
                <a:cs typeface="Microsoft YaHei" charset="0"/>
              </a:rPr>
              <a:t>…</a:t>
            </a:r>
            <a:r>
              <a:rPr lang="en-US" altLang="zh-CN" sz="2000" baseline="-8000" dirty="0" err="1">
                <a:latin typeface="Microsoft YaHei" charset="0"/>
                <a:ea typeface="Microsoft YaHei" charset="0"/>
                <a:cs typeface="Microsoft YaHei" charset="0"/>
              </a:rPr>
              <a:t>j</a:t>
            </a:r>
            <a:r>
              <a:rPr lang="en-US" altLang="zh-CN" sz="2000" baseline="-40000" dirty="0" err="1">
                <a:latin typeface="Microsoft YaHei" charset="0"/>
                <a:ea typeface="Microsoft YaHei" charset="0"/>
                <a:cs typeface="Microsoft YaHei" charset="0"/>
              </a:rPr>
              <a:t>n</a:t>
            </a:r>
            <a:r>
              <a:rPr lang="en-US" altLang="zh-CN" sz="2000" dirty="0" err="1">
                <a:latin typeface="Microsoft YaHei" charset="0"/>
                <a:ea typeface="Microsoft YaHei" charset="0"/>
                <a:cs typeface="Microsoft YaHei" charset="0"/>
              </a:rPr>
              <a:t>∈ElemSet</a:t>
            </a:r>
            <a:r>
              <a:rPr lang="en-US" altLang="zh-CN" sz="2000" dirty="0">
                <a:latin typeface="Microsoft YaHei" charset="0"/>
                <a:ea typeface="Microsoft YaHei" charset="0"/>
                <a:cs typeface="Microsoft YaHei" charset="0"/>
              </a:rPr>
              <a:t> }</a:t>
            </a:r>
          </a:p>
          <a:p>
            <a:pPr marL="533400" lvl="1" fontAlgn="base">
              <a:lnSpc>
                <a:spcPct val="125000"/>
              </a:lnSpc>
              <a:spcBef>
                <a:spcPts val="480"/>
              </a:spcBef>
              <a:spcAft>
                <a:spcPct val="0"/>
              </a:spcAft>
              <a:buFont typeface="Arial" pitchFamily="34" charset="0"/>
              <a:buNone/>
            </a:pPr>
            <a:r>
              <a:rPr lang="zh-CN" altLang="en-US" sz="2000" dirty="0">
                <a:latin typeface="Microsoft YaHei" charset="0"/>
                <a:ea typeface="Microsoft YaHei" charset="0"/>
                <a:cs typeface="Microsoft YaHei" charset="0"/>
              </a:rPr>
              <a:t>数据关系：</a:t>
            </a:r>
            <a:r>
              <a:rPr lang="en-US" altLang="zh-CN" sz="2000" dirty="0">
                <a:latin typeface="Microsoft YaHei" charset="0"/>
                <a:ea typeface="Microsoft YaHei" charset="0"/>
                <a:cs typeface="Microsoft YaHei" charset="0"/>
              </a:rPr>
              <a:t>R = {R</a:t>
            </a:r>
            <a:r>
              <a:rPr lang="en-US" altLang="zh-CN" sz="2000" baseline="-25000" dirty="0">
                <a:latin typeface="Microsoft YaHei" charset="0"/>
                <a:ea typeface="Microsoft YaHei" charset="0"/>
                <a:cs typeface="Microsoft YaHei" charset="0"/>
              </a:rPr>
              <a:t>1</a:t>
            </a:r>
            <a:r>
              <a:rPr lang="en-US" altLang="zh-CN" sz="2000" dirty="0">
                <a:latin typeface="Microsoft YaHei" charset="0"/>
                <a:ea typeface="Microsoft YaHei" charset="0"/>
                <a:cs typeface="Microsoft YaHei" charset="0"/>
              </a:rPr>
              <a:t>, R</a:t>
            </a:r>
            <a:r>
              <a:rPr lang="en-US" altLang="zh-CN" sz="2000" baseline="-25000" dirty="0">
                <a:latin typeface="Microsoft YaHei" charset="0"/>
                <a:ea typeface="Microsoft YaHei" charset="0"/>
                <a:cs typeface="Microsoft YaHei" charset="0"/>
              </a:rPr>
              <a:t>2</a:t>
            </a:r>
            <a:r>
              <a:rPr lang="en-US" altLang="zh-CN" sz="2000" dirty="0">
                <a:latin typeface="Microsoft YaHei" charset="0"/>
                <a:ea typeface="Microsoft YaHei" charset="0"/>
                <a:cs typeface="Microsoft YaHei" charset="0"/>
              </a:rPr>
              <a:t>, …, R</a:t>
            </a:r>
            <a:r>
              <a:rPr lang="en-US" altLang="zh-CN" sz="2000" baseline="-25000" dirty="0">
                <a:latin typeface="Microsoft YaHei" charset="0"/>
                <a:ea typeface="Microsoft YaHei" charset="0"/>
                <a:cs typeface="Microsoft YaHei" charset="0"/>
              </a:rPr>
              <a:t>n</a:t>
            </a:r>
            <a:r>
              <a:rPr lang="en-US" altLang="zh-CN" sz="2000" dirty="0">
                <a:latin typeface="Microsoft YaHei" charset="0"/>
                <a:ea typeface="Microsoft YaHei" charset="0"/>
                <a:cs typeface="Microsoft YaHei" charset="0"/>
              </a:rPr>
              <a:t>}</a:t>
            </a:r>
          </a:p>
          <a:p>
            <a:pPr marL="533400" lvl="1" fontAlgn="base">
              <a:lnSpc>
                <a:spcPct val="125000"/>
              </a:lnSpc>
              <a:spcBef>
                <a:spcPts val="480"/>
              </a:spcBef>
              <a:spcAft>
                <a:spcPct val="0"/>
              </a:spcAft>
              <a:buFont typeface="Arial" pitchFamily="34" charset="0"/>
              <a:buNone/>
            </a:pPr>
            <a:r>
              <a:rPr lang="en-US" altLang="zh-CN" sz="2000" dirty="0">
                <a:latin typeface="Microsoft YaHei" charset="0"/>
                <a:ea typeface="Microsoft YaHei" charset="0"/>
                <a:cs typeface="Microsoft YaHei" charset="0"/>
              </a:rPr>
              <a:t>R</a:t>
            </a:r>
            <a:r>
              <a:rPr lang="en-US" altLang="zh-CN" sz="2000" baseline="-20000" dirty="0">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={&lt;a</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1</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2 </a:t>
            </a:r>
            <a:r>
              <a:rPr lang="en-US" altLang="zh-CN" sz="2000" baseline="-25000" dirty="0">
                <a:latin typeface="Microsoft YaHei" charset="0"/>
                <a:ea typeface="Microsoft YaHei" charset="0"/>
                <a:cs typeface="Microsoft YaHei" charset="0"/>
              </a:rPr>
              <a:t>…</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i</a:t>
            </a:r>
            <a:r>
              <a:rPr lang="en-US" altLang="zh-CN" sz="2000" baseline="-25000" dirty="0">
                <a:latin typeface="Microsoft YaHei" charset="0"/>
                <a:ea typeface="Microsoft YaHei" charset="0"/>
                <a:cs typeface="Microsoft YaHei" charset="0"/>
              </a:rPr>
              <a:t>…</a:t>
            </a:r>
            <a:r>
              <a:rPr lang="en-US" altLang="zh-CN" sz="2000" baseline="-8000" dirty="0" err="1">
                <a:latin typeface="Microsoft YaHei" charset="0"/>
                <a:ea typeface="Microsoft YaHei" charset="0"/>
                <a:cs typeface="Microsoft YaHei" charset="0"/>
              </a:rPr>
              <a:t>j</a:t>
            </a:r>
            <a:r>
              <a:rPr lang="en-US" altLang="zh-CN" sz="2000" baseline="-40000" dirty="0" err="1">
                <a:latin typeface="Microsoft YaHei" charset="0"/>
                <a:ea typeface="Microsoft YaHei" charset="0"/>
                <a:cs typeface="Microsoft YaHei" charset="0"/>
              </a:rPr>
              <a:t>n</a:t>
            </a:r>
            <a:r>
              <a:rPr lang="en-US" altLang="zh-CN" sz="2000" dirty="0">
                <a:latin typeface="Microsoft YaHei" charset="0"/>
                <a:ea typeface="Microsoft YaHei" charset="0"/>
                <a:cs typeface="Microsoft YaHei" charset="0"/>
              </a:rPr>
              <a:t> , a</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1</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2 </a:t>
            </a:r>
            <a:r>
              <a:rPr lang="en-US" altLang="zh-CN" sz="2000" baseline="-25000" dirty="0">
                <a:latin typeface="Microsoft YaHei" charset="0"/>
                <a:ea typeface="Microsoft YaHei" charset="0"/>
                <a:cs typeface="Microsoft YaHei" charset="0"/>
              </a:rPr>
              <a:t>…</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i+1</a:t>
            </a:r>
            <a:r>
              <a:rPr lang="en-US" altLang="zh-CN" sz="2000" baseline="-25000" dirty="0">
                <a:latin typeface="Microsoft YaHei" charset="0"/>
                <a:ea typeface="Microsoft YaHei" charset="0"/>
                <a:cs typeface="Microsoft YaHei" charset="0"/>
              </a:rPr>
              <a:t>…</a:t>
            </a:r>
            <a:r>
              <a:rPr lang="en-US" altLang="zh-CN" sz="2000" baseline="-8000" dirty="0" err="1">
                <a:latin typeface="Microsoft YaHei" charset="0"/>
                <a:ea typeface="Microsoft YaHei" charset="0"/>
                <a:cs typeface="Microsoft YaHei" charset="0"/>
              </a:rPr>
              <a:t>j</a:t>
            </a:r>
            <a:r>
              <a:rPr lang="en-US" altLang="zh-CN" sz="2000" baseline="-40000" dirty="0" err="1">
                <a:latin typeface="Microsoft YaHei" charset="0"/>
                <a:ea typeface="Microsoft YaHei" charset="0"/>
                <a:cs typeface="Microsoft YaHei" charset="0"/>
              </a:rPr>
              <a:t>n</a:t>
            </a:r>
            <a:r>
              <a:rPr lang="en-US" altLang="zh-CN" sz="2000" dirty="0">
                <a:latin typeface="Microsoft YaHei" charset="0"/>
                <a:ea typeface="Microsoft YaHei" charset="0"/>
                <a:cs typeface="Microsoft YaHei" charset="0"/>
              </a:rPr>
              <a:t>&gt; |  0≦j</a:t>
            </a:r>
            <a:r>
              <a:rPr lang="en-US" altLang="zh-CN" sz="2000" baseline="-25000" dirty="0">
                <a:latin typeface="Microsoft YaHei" charset="0"/>
                <a:ea typeface="Microsoft YaHei" charset="0"/>
                <a:cs typeface="Microsoft YaHei" charset="0"/>
              </a:rPr>
              <a:t>k</a:t>
            </a:r>
            <a:r>
              <a:rPr lang="en-US" altLang="zh-CN" sz="2000" dirty="0">
                <a:latin typeface="Microsoft YaHei" charset="0"/>
                <a:ea typeface="Microsoft YaHei" charset="0"/>
                <a:cs typeface="Microsoft YaHei" charset="0"/>
              </a:rPr>
              <a:t>≦b</a:t>
            </a:r>
            <a:r>
              <a:rPr lang="en-US" altLang="zh-CN" sz="2000" baseline="-25000" dirty="0">
                <a:latin typeface="Microsoft YaHei" charset="0"/>
                <a:ea typeface="Microsoft YaHei" charset="0"/>
                <a:cs typeface="Microsoft YaHei" charset="0"/>
              </a:rPr>
              <a:t>k</a:t>
            </a:r>
            <a:r>
              <a:rPr lang="en-US" altLang="zh-CN" sz="2000" dirty="0">
                <a:latin typeface="Microsoft YaHei" charset="0"/>
                <a:ea typeface="Microsoft YaHei" charset="0"/>
                <a:cs typeface="Microsoft YaHei" charset="0"/>
              </a:rPr>
              <a:t>-1</a:t>
            </a:r>
            <a:r>
              <a:rPr lang="zh-CN" altLang="en-US" sz="2000" dirty="0">
                <a:latin typeface="Microsoft YaHei" charset="0"/>
                <a:ea typeface="Microsoft YaHei" charset="0"/>
                <a:cs typeface="Microsoft YaHei" charset="0"/>
              </a:rPr>
              <a:t>，</a:t>
            </a:r>
            <a:r>
              <a:rPr lang="en-US" altLang="zh-CN" sz="2000" dirty="0">
                <a:latin typeface="Microsoft YaHei" charset="0"/>
                <a:ea typeface="Microsoft YaHei" charset="0"/>
                <a:cs typeface="Microsoft YaHei" charset="0"/>
              </a:rPr>
              <a:t>1≦k≦n</a:t>
            </a:r>
            <a:r>
              <a:rPr lang="zh-CN" altLang="en-US" sz="2000" dirty="0">
                <a:latin typeface="Microsoft YaHei" charset="0"/>
                <a:ea typeface="Microsoft YaHei" charset="0"/>
                <a:cs typeface="Microsoft YaHei" charset="0"/>
              </a:rPr>
              <a:t>且</a:t>
            </a:r>
            <a:r>
              <a:rPr lang="en-US" altLang="zh-CN" sz="2000" dirty="0" err="1">
                <a:latin typeface="Microsoft YaHei" charset="0"/>
                <a:ea typeface="Microsoft YaHei" charset="0"/>
                <a:cs typeface="Microsoft YaHei" charset="0"/>
              </a:rPr>
              <a:t>k≠i</a:t>
            </a:r>
            <a:r>
              <a:rPr lang="zh-CN" altLang="en-US" sz="2000" dirty="0">
                <a:latin typeface="Microsoft YaHei" charset="0"/>
                <a:ea typeface="Microsoft YaHei" charset="0"/>
                <a:cs typeface="Microsoft YaHei" charset="0"/>
              </a:rPr>
              <a:t>，</a:t>
            </a:r>
            <a:r>
              <a:rPr lang="en-US" altLang="zh-CN" sz="2000" dirty="0">
                <a:latin typeface="Microsoft YaHei" charset="0"/>
                <a:ea typeface="Microsoft YaHei" charset="0"/>
                <a:cs typeface="Microsoft YaHei" charset="0"/>
              </a:rPr>
              <a:t>0≦j</a:t>
            </a:r>
            <a:r>
              <a:rPr lang="en-US" altLang="zh-CN" sz="2000" baseline="-25000" dirty="0">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≦b</a:t>
            </a:r>
            <a:r>
              <a:rPr lang="en-US" altLang="zh-CN" sz="2000" baseline="-25000" dirty="0">
                <a:latin typeface="Microsoft YaHei" charset="0"/>
                <a:ea typeface="Microsoft YaHei" charset="0"/>
                <a:cs typeface="Microsoft YaHei" charset="0"/>
              </a:rPr>
              <a:t>i</a:t>
            </a:r>
            <a:r>
              <a:rPr lang="en-US" altLang="zh-CN" sz="2000" dirty="0">
                <a:latin typeface="Microsoft YaHei" charset="0"/>
                <a:ea typeface="Microsoft YaHei" charset="0"/>
                <a:cs typeface="Microsoft YaHei" charset="0"/>
              </a:rPr>
              <a:t>-1</a:t>
            </a:r>
            <a:r>
              <a:rPr lang="zh-CN" altLang="en-US" sz="2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a</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1</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2 </a:t>
            </a:r>
            <a:r>
              <a:rPr lang="en-US" altLang="zh-CN" sz="2000" baseline="-25000" dirty="0">
                <a:latin typeface="Microsoft YaHei" charset="0"/>
                <a:ea typeface="Microsoft YaHei" charset="0"/>
                <a:cs typeface="Microsoft YaHei" charset="0"/>
              </a:rPr>
              <a:t>…</a:t>
            </a:r>
            <a:r>
              <a:rPr lang="en-US" altLang="zh-CN" sz="2000" baseline="-8000" dirty="0">
                <a:latin typeface="Microsoft YaHei" charset="0"/>
                <a:ea typeface="Microsoft YaHei" charset="0"/>
                <a:cs typeface="Microsoft YaHei" charset="0"/>
              </a:rPr>
              <a:t>j</a:t>
            </a:r>
            <a:r>
              <a:rPr lang="en-US" altLang="zh-CN" sz="2000" baseline="-40000" dirty="0">
                <a:latin typeface="Microsoft YaHei" charset="0"/>
                <a:ea typeface="Microsoft YaHei" charset="0"/>
                <a:cs typeface="Microsoft YaHei" charset="0"/>
              </a:rPr>
              <a:t>i+1</a:t>
            </a:r>
            <a:r>
              <a:rPr lang="en-US" altLang="zh-CN" sz="2000" baseline="-25000" dirty="0">
                <a:latin typeface="Microsoft YaHei" charset="0"/>
                <a:ea typeface="Microsoft YaHei" charset="0"/>
                <a:cs typeface="Microsoft YaHei" charset="0"/>
              </a:rPr>
              <a:t>…</a:t>
            </a:r>
            <a:r>
              <a:rPr lang="en-US" altLang="zh-CN" sz="2000" baseline="-8000" dirty="0" err="1">
                <a:latin typeface="Microsoft YaHei" charset="0"/>
                <a:ea typeface="Microsoft YaHei" charset="0"/>
                <a:cs typeface="Microsoft YaHei" charset="0"/>
              </a:rPr>
              <a:t>j</a:t>
            </a:r>
            <a:r>
              <a:rPr lang="en-US" altLang="zh-CN" sz="2000" baseline="-40000" dirty="0" err="1">
                <a:latin typeface="Microsoft YaHei" charset="0"/>
                <a:ea typeface="Microsoft YaHei" charset="0"/>
                <a:cs typeface="Microsoft YaHei" charset="0"/>
              </a:rPr>
              <a:t>n</a:t>
            </a:r>
            <a:r>
              <a:rPr lang="en-US" altLang="zh-CN" sz="2000" dirty="0" err="1">
                <a:latin typeface="Microsoft YaHei" charset="0"/>
                <a:ea typeface="Microsoft YaHei" charset="0"/>
                <a:cs typeface="Microsoft YaHei" charset="0"/>
              </a:rPr>
              <a:t>∈D</a:t>
            </a:r>
            <a:r>
              <a:rPr lang="en-US" altLang="zh-CN" sz="2000" dirty="0">
                <a:latin typeface="Microsoft YaHei" charset="0"/>
                <a:ea typeface="Microsoft YaHei" charset="0"/>
                <a:cs typeface="Microsoft YaHei" charset="0"/>
              </a:rPr>
              <a:t> }            </a:t>
            </a:r>
          </a:p>
          <a:p>
            <a:pPr marL="533400" lvl="1" fontAlgn="base">
              <a:lnSpc>
                <a:spcPct val="125000"/>
              </a:lnSpc>
              <a:spcBef>
                <a:spcPts val="480"/>
              </a:spcBef>
              <a:spcAft>
                <a:spcPct val="0"/>
              </a:spcAft>
              <a:buFont typeface="Arial" pitchFamily="34" charset="0"/>
              <a:buNone/>
            </a:pPr>
            <a:r>
              <a:rPr lang="zh-CN" altLang="en-US" sz="2000" dirty="0">
                <a:latin typeface="Microsoft YaHei" charset="0"/>
                <a:ea typeface="Microsoft YaHei" charset="0"/>
                <a:cs typeface="Microsoft YaHei" charset="0"/>
              </a:rPr>
              <a:t>基本操作： </a:t>
            </a:r>
            <a:r>
              <a:rPr lang="en-US" altLang="zh-CN" sz="2000" dirty="0">
                <a:latin typeface="Microsoft YaHei" charset="0"/>
                <a:ea typeface="Microsoft YaHei" charset="0"/>
                <a:cs typeface="Microsoft YaHei" charset="0"/>
              </a:rPr>
              <a:t>…… </a:t>
            </a:r>
          </a:p>
          <a:p>
            <a:pPr fontAlgn="base">
              <a:lnSpc>
                <a:spcPct val="125000"/>
              </a:lnSpc>
              <a:spcBef>
                <a:spcPts val="480"/>
              </a:spcBef>
              <a:spcAft>
                <a:spcPct val="0"/>
              </a:spcAft>
              <a:buFont typeface="Arial" pitchFamily="34" charset="0"/>
              <a:buNone/>
            </a:pPr>
            <a:r>
              <a:rPr lang="en-US" altLang="zh-CN" sz="2000" dirty="0">
                <a:latin typeface="Microsoft YaHei" charset="0"/>
                <a:ea typeface="Microsoft YaHei" charset="0"/>
                <a:cs typeface="Microsoft YaHei" charset="0"/>
              </a:rPr>
              <a:t>} ADT Array</a:t>
            </a:r>
            <a:endParaRPr lang="zh-CN" altLang="en-US" sz="20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754372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数组和广义表 </a:t>
            </a:r>
          </a:p>
        </p:txBody>
      </p:sp>
      <p:sp>
        <p:nvSpPr>
          <p:cNvPr id="3" name="内容占位符 2"/>
          <p:cNvSpPr>
            <a:spLocks noGrp="1"/>
          </p:cNvSpPr>
          <p:nvPr>
            <p:ph idx="1"/>
          </p:nvPr>
        </p:nvSpPr>
        <p:spPr/>
        <p:txBody>
          <a:bodyPr/>
          <a:lstStyle/>
          <a:p>
            <a:pPr>
              <a:lnSpc>
                <a:spcPct val="150000"/>
              </a:lnSpc>
            </a:pPr>
            <a:r>
              <a:rPr lang="zh-CN" altLang="en-US" dirty="0"/>
              <a:t>数组的定义</a:t>
            </a:r>
          </a:p>
          <a:p>
            <a:pPr>
              <a:lnSpc>
                <a:spcPct val="150000"/>
              </a:lnSpc>
            </a:pPr>
            <a:r>
              <a:rPr lang="zh-CN" altLang="en-US" dirty="0"/>
              <a:t>数组的顺序表示</a:t>
            </a:r>
          </a:p>
          <a:p>
            <a:pPr>
              <a:lnSpc>
                <a:spcPct val="150000"/>
              </a:lnSpc>
            </a:pPr>
            <a:r>
              <a:rPr lang="zh-CN" altLang="en-US" dirty="0"/>
              <a:t>矩阵的压缩存储（特殊矩阵，稀疏矩阵）</a:t>
            </a:r>
          </a:p>
          <a:p>
            <a:pPr>
              <a:lnSpc>
                <a:spcPct val="150000"/>
              </a:lnSpc>
            </a:pPr>
            <a:r>
              <a:rPr lang="zh-CN" altLang="en-US" dirty="0">
                <a:solidFill>
                  <a:srgbClr val="005825"/>
                </a:solidFill>
              </a:rPr>
              <a:t>广义表的定义</a:t>
            </a:r>
          </a:p>
          <a:p>
            <a:pPr>
              <a:lnSpc>
                <a:spcPct val="150000"/>
              </a:lnSpc>
            </a:pPr>
            <a:r>
              <a:rPr lang="zh-CN" altLang="en-US" dirty="0">
                <a:solidFill>
                  <a:srgbClr val="005825"/>
                </a:solidFill>
              </a:rPr>
              <a:t>广义表的存储结构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60</a:t>
            </a:fld>
            <a:endParaRPr lang="zh-CN" altLang="en-US" dirty="0"/>
          </a:p>
        </p:txBody>
      </p:sp>
    </p:spTree>
    <p:extLst>
      <p:ext uri="{BB962C8B-B14F-4D97-AF65-F5344CB8AC3E}">
        <p14:creationId xmlns:p14="http://schemas.microsoft.com/office/powerpoint/2010/main" val="3056135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anose="020B0503020204020204" pitchFamily="34" charset="-122"/>
              </a:rPr>
              <a:t>广义表</a:t>
            </a:r>
            <a:endParaRPr kumimoji="1" lang="zh-CN" altLang="en-US" sz="2400" dirty="0">
              <a:latin typeface="微软雅黑" panose="020B0503020204020204" pitchFamily="34" charset="-122"/>
            </a:endParaRPr>
          </a:p>
        </p:txBody>
      </p:sp>
      <p:sp>
        <p:nvSpPr>
          <p:cNvPr id="3" name="内容占位符 2"/>
          <p:cNvSpPr>
            <a:spLocks noGrp="1"/>
          </p:cNvSpPr>
          <p:nvPr>
            <p:ph idx="1"/>
          </p:nvPr>
        </p:nvSpPr>
        <p:spPr/>
        <p:txBody>
          <a:bodyPr/>
          <a:lstStyle/>
          <a:p>
            <a:pPr>
              <a:lnSpc>
                <a:spcPct val="150000"/>
              </a:lnSpc>
            </a:pPr>
            <a:r>
              <a:rPr lang="zh-CN" altLang="en-US" sz="2000" dirty="0">
                <a:latin typeface="宋体" pitchFamily="2" charset="-122"/>
              </a:rPr>
              <a:t>广义表是线性表的推广和扩充，在人工智能领域中应用十分广泛。</a:t>
            </a:r>
          </a:p>
          <a:p>
            <a:pPr>
              <a:lnSpc>
                <a:spcPct val="150000"/>
              </a:lnSpc>
            </a:pPr>
            <a:r>
              <a:rPr lang="zh-CN" altLang="en-US" sz="2000" dirty="0"/>
              <a:t>在前面的内容中，我们把线性表定义为</a:t>
            </a:r>
            <a:r>
              <a:rPr lang="en-US" altLang="zh-CN" sz="2000" dirty="0"/>
              <a:t>n(n≧0 )</a:t>
            </a:r>
            <a:r>
              <a:rPr lang="zh-CN" altLang="en-US" sz="2000" dirty="0"/>
              <a:t>个元素</a:t>
            </a:r>
            <a:r>
              <a:rPr lang="en-US" altLang="zh-CN" sz="2000" dirty="0"/>
              <a:t>a</a:t>
            </a:r>
            <a:r>
              <a:rPr lang="en-US" altLang="zh-CN" sz="2000" baseline="-20000" dirty="0"/>
              <a:t>1</a:t>
            </a:r>
            <a:r>
              <a:rPr lang="en-US" altLang="zh-CN" sz="2000" dirty="0"/>
              <a:t>, a</a:t>
            </a:r>
            <a:r>
              <a:rPr lang="en-US" altLang="zh-CN" sz="2000" baseline="-20000" dirty="0"/>
              <a:t>2 </a:t>
            </a:r>
            <a:r>
              <a:rPr lang="en-US" altLang="zh-CN" sz="2000" dirty="0"/>
              <a:t>,…, a</a:t>
            </a:r>
            <a:r>
              <a:rPr lang="en-US" altLang="zh-CN" sz="2000" baseline="-20000" dirty="0"/>
              <a:t>n</a:t>
            </a:r>
            <a:r>
              <a:rPr lang="zh-CN" altLang="en-US" sz="2000" dirty="0"/>
              <a:t>的有穷序列，该序列中的所有元素具有相同的数据类型且只能是原子项</a:t>
            </a:r>
            <a:r>
              <a:rPr lang="en-US" altLang="zh-CN" sz="2000" dirty="0"/>
              <a:t>(Atom)</a:t>
            </a:r>
            <a:r>
              <a:rPr lang="zh-CN" altLang="en-US" sz="2000" dirty="0"/>
              <a:t>。所谓</a:t>
            </a:r>
            <a:r>
              <a:rPr lang="zh-CN" altLang="en-US" sz="2000" dirty="0">
                <a:solidFill>
                  <a:srgbClr val="FF0000"/>
                </a:solidFill>
              </a:rPr>
              <a:t>原子项可以是一个数或一个结构，是指结构上不可再分的</a:t>
            </a:r>
            <a:r>
              <a:rPr lang="zh-CN" altLang="en-US" sz="2000" dirty="0"/>
              <a:t>。若放松对元素的这种限制，容许它们具有其自身结构，就产生了广义表的概念。</a:t>
            </a:r>
          </a:p>
          <a:p>
            <a:pPr>
              <a:lnSpc>
                <a:spcPct val="150000"/>
              </a:lnSpc>
            </a:pPr>
            <a:r>
              <a:rPr lang="zh-CN" altLang="en-US" sz="2000" dirty="0">
                <a:solidFill>
                  <a:srgbClr val="FF0000"/>
                </a:solidFill>
              </a:rPr>
              <a:t>广义表</a:t>
            </a:r>
            <a:r>
              <a:rPr lang="en-US" altLang="zh-CN" sz="2000" dirty="0">
                <a:solidFill>
                  <a:srgbClr val="FF0000"/>
                </a:solidFill>
              </a:rPr>
              <a:t>(Lists</a:t>
            </a:r>
            <a:r>
              <a:rPr lang="zh-CN" altLang="en-US" sz="2000" dirty="0">
                <a:solidFill>
                  <a:srgbClr val="FF0000"/>
                </a:solidFill>
              </a:rPr>
              <a:t>，又称为列表 </a:t>
            </a:r>
            <a:r>
              <a:rPr lang="en-US" altLang="zh-CN" sz="2000" dirty="0">
                <a:solidFill>
                  <a:srgbClr val="FF0000"/>
                </a:solidFill>
              </a:rPr>
              <a:t>)</a:t>
            </a:r>
            <a:r>
              <a:rPr lang="zh-CN" altLang="en-US" sz="2000" dirty="0"/>
              <a:t>：是由</a:t>
            </a:r>
            <a:r>
              <a:rPr lang="en-US" altLang="zh-CN" sz="2000" dirty="0"/>
              <a:t>n(n </a:t>
            </a:r>
            <a:r>
              <a:rPr lang="en-US" altLang="zh-CN" sz="2000" dirty="0">
                <a:ea typeface="Arial Unicode MS" pitchFamily="34" charset="-122"/>
                <a:cs typeface="Arial Unicode MS" pitchFamily="34" charset="-122"/>
              </a:rPr>
              <a:t>≧</a:t>
            </a:r>
            <a:r>
              <a:rPr lang="en-US" altLang="zh-CN" sz="2000" dirty="0"/>
              <a:t>0)</a:t>
            </a:r>
            <a:r>
              <a:rPr lang="zh-CN" altLang="en-US" sz="2000" dirty="0"/>
              <a:t>个元素组成的有穷序列： </a:t>
            </a:r>
            <a:r>
              <a:rPr lang="en-US" altLang="zh-CN" sz="2000" dirty="0"/>
              <a:t>LS=(a</a:t>
            </a:r>
            <a:r>
              <a:rPr lang="en-US" altLang="zh-CN" sz="2000" baseline="-18000" dirty="0"/>
              <a:t>1</a:t>
            </a:r>
            <a:r>
              <a:rPr lang="zh-CN" altLang="en-US" sz="2000" dirty="0"/>
              <a:t>，</a:t>
            </a:r>
            <a:r>
              <a:rPr lang="en-US" altLang="zh-CN" sz="2000" dirty="0"/>
              <a:t>a</a:t>
            </a:r>
            <a:r>
              <a:rPr lang="en-US" altLang="zh-CN" sz="2000" baseline="-18000" dirty="0"/>
              <a:t>2</a:t>
            </a:r>
            <a:r>
              <a:rPr lang="zh-CN" altLang="en-US" sz="2000" dirty="0"/>
              <a:t>，</a:t>
            </a:r>
            <a:r>
              <a:rPr lang="en-US" altLang="zh-CN" sz="2000" dirty="0">
                <a:ea typeface="Arial Unicode MS" pitchFamily="34" charset="-122"/>
                <a:cs typeface="Arial Unicode MS" pitchFamily="34" charset="-122"/>
              </a:rPr>
              <a:t>…</a:t>
            </a:r>
            <a:r>
              <a:rPr lang="zh-CN" altLang="en-US" sz="2000" dirty="0"/>
              <a:t>，</a:t>
            </a:r>
            <a:r>
              <a:rPr lang="en-US" altLang="zh-CN" sz="2000" dirty="0"/>
              <a:t>a</a:t>
            </a:r>
            <a:r>
              <a:rPr lang="en-US" altLang="zh-CN" sz="2000" baseline="-18000" dirty="0"/>
              <a:t>n</a:t>
            </a:r>
            <a:r>
              <a:rPr lang="en-US" altLang="zh-CN" sz="2000" dirty="0"/>
              <a:t>)</a:t>
            </a:r>
            <a:endParaRPr lang="zh-CN" altLang="en-US" sz="2000" dirty="0"/>
          </a:p>
          <a:p>
            <a:pPr marL="228600" lvl="1">
              <a:lnSpc>
                <a:spcPct val="150000"/>
              </a:lnSpc>
              <a:spcBef>
                <a:spcPts val="1000"/>
              </a:spcBef>
            </a:pPr>
            <a:r>
              <a:rPr lang="zh-CN" altLang="en-US" dirty="0"/>
              <a:t>其中</a:t>
            </a:r>
            <a:r>
              <a:rPr lang="en-US" altLang="zh-CN" dirty="0" err="1"/>
              <a:t>a</a:t>
            </a:r>
            <a:r>
              <a:rPr lang="en-US" altLang="zh-CN" baseline="-18000" dirty="0" err="1"/>
              <a:t>i</a:t>
            </a:r>
            <a:r>
              <a:rPr lang="zh-CN" altLang="en-US" dirty="0"/>
              <a:t>或者是原子项，或者是一个广义表。</a:t>
            </a:r>
            <a:r>
              <a:rPr lang="en-US" altLang="zh-CN" dirty="0"/>
              <a:t>LS</a:t>
            </a:r>
            <a:r>
              <a:rPr lang="zh-CN" altLang="en-US" dirty="0"/>
              <a:t>是广义表的名字，</a:t>
            </a:r>
            <a:r>
              <a:rPr lang="en-US" altLang="zh-CN" dirty="0"/>
              <a:t>n</a:t>
            </a:r>
            <a:r>
              <a:rPr lang="zh-CN" altLang="en-US" dirty="0"/>
              <a:t>为它的长度。若</a:t>
            </a:r>
            <a:r>
              <a:rPr lang="en-US" altLang="zh-CN" dirty="0" err="1"/>
              <a:t>a</a:t>
            </a:r>
            <a:r>
              <a:rPr lang="en-US" altLang="zh-CN" baseline="-18000" dirty="0" err="1"/>
              <a:t>i</a:t>
            </a:r>
            <a:r>
              <a:rPr lang="zh-CN" altLang="en-US" dirty="0"/>
              <a:t>是广义表，则称为</a:t>
            </a:r>
            <a:r>
              <a:rPr lang="en-US" altLang="zh-CN" dirty="0"/>
              <a:t>LS</a:t>
            </a:r>
            <a:r>
              <a:rPr lang="zh-CN" altLang="en-US" dirty="0"/>
              <a:t>的子表。</a:t>
            </a:r>
          </a:p>
          <a:p>
            <a:pPr>
              <a:lnSpc>
                <a:spcPct val="150000"/>
              </a:lnSpc>
            </a:pPr>
            <a:endParaRPr lang="en-US" altLang="zh-CN" sz="2000" dirty="0"/>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355268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广义表的定义</a:t>
            </a:r>
          </a:p>
        </p:txBody>
      </p:sp>
      <p:sp>
        <p:nvSpPr>
          <p:cNvPr id="3" name="内容占位符 2"/>
          <p:cNvSpPr>
            <a:spLocks noGrp="1"/>
          </p:cNvSpPr>
          <p:nvPr>
            <p:ph idx="1"/>
          </p:nvPr>
        </p:nvSpPr>
        <p:spPr/>
        <p:txBody>
          <a:bodyPr>
            <a:normAutofit/>
          </a:bodyPr>
          <a:lstStyle/>
          <a:p>
            <a:r>
              <a:rPr lang="zh-CN" altLang="en-US" b="1" dirty="0">
                <a:ea typeface="宋体" panose="02010600030101010101" pitchFamily="2" charset="-122"/>
              </a:rPr>
              <a:t>线性表的推广，表中的元素可以是表。</a:t>
            </a:r>
          </a:p>
          <a:p>
            <a:endParaRPr lang="zh-CN" altLang="en-US" sz="1000" b="1" dirty="0">
              <a:ea typeface="宋体" panose="02010600030101010101" pitchFamily="2" charset="-122"/>
            </a:endParaRP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LS = ( a1, a2, …, an )</a:t>
            </a: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A = ()</a:t>
            </a: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B = ( e )</a:t>
            </a: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C = ( a, ( b, c, d ) )</a:t>
            </a: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D = ( A, B, C )  </a:t>
            </a:r>
          </a:p>
          <a:p>
            <a:pPr>
              <a:lnSpc>
                <a:spcPct val="150000"/>
              </a:lnSpc>
              <a:spcBef>
                <a:spcPts val="1200"/>
              </a:spcBef>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E = ( a, E )</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62</a:t>
            </a:fld>
            <a:endParaRPr lang="zh-CN" altLang="en-US" dirty="0"/>
          </a:p>
        </p:txBody>
      </p:sp>
      <p:sp>
        <p:nvSpPr>
          <p:cNvPr id="6" name="矩形 5"/>
          <p:cNvSpPr/>
          <p:nvPr/>
        </p:nvSpPr>
        <p:spPr>
          <a:xfrm>
            <a:off x="4824397" y="1741051"/>
            <a:ext cx="3887603" cy="1200329"/>
          </a:xfrm>
          <a:prstGeom prst="rect">
            <a:avLst/>
          </a:prstGeom>
          <a:ln w="25400">
            <a:solidFill>
              <a:srgbClr val="C00000"/>
            </a:solidFill>
          </a:ln>
        </p:spPr>
        <p:txBody>
          <a:bodyPr wrap="none">
            <a:spAutoFit/>
          </a:bodyPr>
          <a:lstStyle/>
          <a:p>
            <a:pPr>
              <a:lnSpc>
                <a:spcPct val="150000"/>
              </a:lnSpc>
            </a:pPr>
            <a:r>
              <a:rPr lang="zh-CN" altLang="en-US" sz="2400" b="1" dirty="0"/>
              <a:t>习惯上：原子用</a:t>
            </a:r>
            <a:r>
              <a:rPr lang="zh-CN" altLang="en-US" sz="2400" b="1" dirty="0">
                <a:solidFill>
                  <a:srgbClr val="FF0000"/>
                </a:solidFill>
              </a:rPr>
              <a:t>小写字母</a:t>
            </a:r>
            <a:r>
              <a:rPr lang="zh-CN" altLang="en-US" sz="2400" b="1" dirty="0"/>
              <a:t>，</a:t>
            </a:r>
            <a:endParaRPr lang="en-US" altLang="zh-CN" sz="2400" b="1" dirty="0"/>
          </a:p>
          <a:p>
            <a:pPr>
              <a:lnSpc>
                <a:spcPct val="150000"/>
              </a:lnSpc>
            </a:pPr>
            <a:r>
              <a:rPr lang="en-US" altLang="zh-CN" sz="2400" b="1" dirty="0"/>
              <a:t>                  </a:t>
            </a:r>
            <a:r>
              <a:rPr lang="zh-CN" altLang="en-US" sz="2400" b="1" dirty="0"/>
              <a:t>子表用</a:t>
            </a:r>
            <a:r>
              <a:rPr lang="zh-CN" altLang="en-US" sz="2400" b="1" dirty="0">
                <a:solidFill>
                  <a:srgbClr val="FF0000"/>
                </a:solidFill>
              </a:rPr>
              <a:t>大写字母</a:t>
            </a:r>
            <a:r>
              <a:rPr lang="zh-CN" altLang="en-US" sz="2400" b="1" dirty="0"/>
              <a:t>。</a:t>
            </a:r>
          </a:p>
        </p:txBody>
      </p:sp>
    </p:spTree>
    <p:extLst>
      <p:ext uri="{BB962C8B-B14F-4D97-AF65-F5344CB8AC3E}">
        <p14:creationId xmlns:p14="http://schemas.microsoft.com/office/powerpoint/2010/main" val="410615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广义表的定义</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63</a:t>
            </a:fld>
            <a:endParaRPr lang="zh-CN" altLang="en-US" dirty="0"/>
          </a:p>
        </p:txBody>
      </p:sp>
      <p:sp>
        <p:nvSpPr>
          <p:cNvPr id="7" name="Text Box 2"/>
          <p:cNvSpPr txBox="1">
            <a:spLocks noChangeArrowheads="1"/>
          </p:cNvSpPr>
          <p:nvPr/>
        </p:nvSpPr>
        <p:spPr bwMode="auto">
          <a:xfrm>
            <a:off x="432000" y="1021437"/>
            <a:ext cx="7609776" cy="195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pPr>
            <a:r>
              <a:rPr lang="zh-CN" altLang="en-US" sz="2400" b="1" dirty="0">
                <a:ea typeface="宋体" panose="02010600030101010101" pitchFamily="2" charset="-122"/>
              </a:rPr>
              <a:t>广义表的长度：元素的数目。</a:t>
            </a:r>
          </a:p>
          <a:p>
            <a:pPr eaLnBrk="1" hangingPunct="1">
              <a:lnSpc>
                <a:spcPct val="130000"/>
              </a:lnSpc>
            </a:pPr>
            <a:r>
              <a:rPr lang="zh-CN" altLang="en-US" sz="2400" b="1" dirty="0">
                <a:ea typeface="宋体" panose="02010600030101010101" pitchFamily="2" charset="-122"/>
              </a:rPr>
              <a:t>广义表的表头：非空广义表中第一个元素。</a:t>
            </a:r>
          </a:p>
          <a:p>
            <a:pPr eaLnBrk="1" hangingPunct="1">
              <a:lnSpc>
                <a:spcPct val="130000"/>
              </a:lnSpc>
            </a:pPr>
            <a:r>
              <a:rPr lang="zh-CN" altLang="en-US" sz="2400" b="1" dirty="0">
                <a:ea typeface="宋体" panose="02010600030101010101" pitchFamily="2" charset="-122"/>
              </a:rPr>
              <a:t>广义表的表尾：除表头元素之外，其余元素构成的表。</a:t>
            </a:r>
          </a:p>
          <a:p>
            <a:pPr eaLnBrk="1" hangingPunct="1">
              <a:lnSpc>
                <a:spcPct val="130000"/>
              </a:lnSpc>
            </a:pPr>
            <a:r>
              <a:rPr lang="zh-CN" altLang="en-US" sz="2400" b="1" dirty="0">
                <a:ea typeface="宋体" panose="02010600030101010101" pitchFamily="2" charset="-122"/>
              </a:rPr>
              <a:t>广义表的深度：广义表中括号的重数。</a:t>
            </a:r>
          </a:p>
        </p:txBody>
      </p:sp>
      <p:sp>
        <p:nvSpPr>
          <p:cNvPr id="10" name="Text Box 4"/>
          <p:cNvSpPr txBox="1">
            <a:spLocks noChangeArrowheads="1"/>
          </p:cNvSpPr>
          <p:nvPr/>
        </p:nvSpPr>
        <p:spPr bwMode="auto">
          <a:xfrm>
            <a:off x="538162" y="3556638"/>
            <a:ext cx="699582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en-US" altLang="zh-CN" sz="2400" b="1" dirty="0">
                <a:ea typeface="宋体" panose="02010600030101010101" pitchFamily="2" charset="-122"/>
              </a:rPr>
              <a:t>A=()                      </a:t>
            </a:r>
            <a:r>
              <a:rPr lang="zh-CN" altLang="en-US" sz="2400" b="1" dirty="0">
                <a:ea typeface="宋体" panose="02010600030101010101" pitchFamily="2" charset="-122"/>
              </a:rPr>
              <a:t> </a:t>
            </a:r>
            <a:r>
              <a:rPr lang="en-US" altLang="zh-CN" sz="2400" b="1" dirty="0">
                <a:ea typeface="宋体" panose="02010600030101010101" pitchFamily="2" charset="-122"/>
              </a:rPr>
              <a:t>0                                      1     </a:t>
            </a:r>
          </a:p>
          <a:p>
            <a:pPr eaLnBrk="1" hangingPunct="1">
              <a:lnSpc>
                <a:spcPct val="120000"/>
              </a:lnSpc>
            </a:pPr>
            <a:r>
              <a:rPr lang="en-US" altLang="zh-CN" sz="2400" b="1" dirty="0">
                <a:ea typeface="宋体" panose="02010600030101010101" pitchFamily="2" charset="-122"/>
              </a:rPr>
              <a:t>B=(e)                     1          e          ()              1</a:t>
            </a:r>
          </a:p>
          <a:p>
            <a:pPr eaLnBrk="1" hangingPunct="1">
              <a:lnSpc>
                <a:spcPct val="120000"/>
              </a:lnSpc>
            </a:pPr>
            <a:r>
              <a:rPr lang="en-US" altLang="zh-CN" sz="2400" b="1" dirty="0">
                <a:ea typeface="宋体" panose="02010600030101010101" pitchFamily="2" charset="-122"/>
              </a:rPr>
              <a:t>C=(a,(</a:t>
            </a:r>
            <a:r>
              <a:rPr lang="en-US" altLang="zh-CN" sz="2400" b="1" dirty="0" err="1">
                <a:ea typeface="宋体" panose="02010600030101010101" pitchFamily="2" charset="-122"/>
              </a:rPr>
              <a:t>b,c,d</a:t>
            </a:r>
            <a:r>
              <a:rPr lang="en-US" altLang="zh-CN" sz="2400" b="1" dirty="0">
                <a:ea typeface="宋体" panose="02010600030101010101" pitchFamily="2" charset="-122"/>
              </a:rPr>
              <a:t>))         2          a      ((</a:t>
            </a:r>
            <a:r>
              <a:rPr lang="en-US" altLang="zh-CN" sz="2400" b="1" dirty="0" err="1">
                <a:ea typeface="宋体" panose="02010600030101010101" pitchFamily="2" charset="-122"/>
              </a:rPr>
              <a:t>b,c,d</a:t>
            </a:r>
            <a:r>
              <a:rPr lang="en-US" altLang="zh-CN" sz="2400" b="1" dirty="0">
                <a:ea typeface="宋体" panose="02010600030101010101" pitchFamily="2" charset="-122"/>
              </a:rPr>
              <a:t>))       2</a:t>
            </a:r>
          </a:p>
          <a:p>
            <a:pPr eaLnBrk="1" hangingPunct="1">
              <a:lnSpc>
                <a:spcPct val="120000"/>
              </a:lnSpc>
            </a:pPr>
            <a:r>
              <a:rPr lang="en-US" altLang="zh-CN" sz="2400" b="1" dirty="0">
                <a:ea typeface="宋体" panose="02010600030101010101" pitchFamily="2" charset="-122"/>
              </a:rPr>
              <a:t>D=(A,B,C)             3         ()       (B,C)          </a:t>
            </a:r>
            <a:r>
              <a:rPr lang="zh-CN" altLang="en-US" sz="2400" b="1" dirty="0">
                <a:ea typeface="宋体" panose="02010600030101010101" pitchFamily="2" charset="-122"/>
              </a:rPr>
              <a:t> </a:t>
            </a:r>
            <a:r>
              <a:rPr lang="en-US" altLang="zh-CN" sz="2400" b="1" dirty="0">
                <a:ea typeface="宋体" panose="02010600030101010101" pitchFamily="2" charset="-122"/>
              </a:rPr>
              <a:t>3</a:t>
            </a:r>
          </a:p>
          <a:p>
            <a:pPr eaLnBrk="1" hangingPunct="1">
              <a:lnSpc>
                <a:spcPct val="120000"/>
              </a:lnSpc>
            </a:pPr>
            <a:r>
              <a:rPr lang="en-US" altLang="zh-CN" sz="2400" b="1" dirty="0">
                <a:ea typeface="宋体" panose="02010600030101010101" pitchFamily="2" charset="-122"/>
              </a:rPr>
              <a:t>E=(</a:t>
            </a:r>
            <a:r>
              <a:rPr lang="en-US" altLang="zh-CN" sz="2400" b="1" dirty="0" err="1">
                <a:ea typeface="宋体" panose="02010600030101010101" pitchFamily="2" charset="-122"/>
              </a:rPr>
              <a:t>a,E</a:t>
            </a:r>
            <a:r>
              <a:rPr lang="en-US" altLang="zh-CN" sz="2400" b="1" dirty="0">
                <a:ea typeface="宋体" panose="02010600030101010101" pitchFamily="2" charset="-122"/>
              </a:rPr>
              <a:t>)                  2         a        (E)             </a:t>
            </a:r>
            <a:r>
              <a:rPr lang="zh-CN" altLang="en-US" sz="2400" b="1" dirty="0">
                <a:ea typeface="宋体" panose="02010600030101010101" pitchFamily="2" charset="-122"/>
              </a:rPr>
              <a:t>无穷大</a:t>
            </a:r>
          </a:p>
        </p:txBody>
      </p:sp>
      <p:sp>
        <p:nvSpPr>
          <p:cNvPr id="11" name="Text Box 5"/>
          <p:cNvSpPr txBox="1">
            <a:spLocks noChangeArrowheads="1"/>
          </p:cNvSpPr>
          <p:nvPr/>
        </p:nvSpPr>
        <p:spPr bwMode="auto">
          <a:xfrm>
            <a:off x="2921558" y="3201752"/>
            <a:ext cx="4083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b="1" dirty="0">
                <a:ea typeface="宋体" panose="02010600030101010101" pitchFamily="2" charset="-122"/>
              </a:rPr>
              <a:t>长度       表头        表尾           深度</a:t>
            </a:r>
          </a:p>
        </p:txBody>
      </p:sp>
      <p:sp>
        <p:nvSpPr>
          <p:cNvPr id="12" name="Line 6"/>
          <p:cNvSpPr>
            <a:spLocks noChangeShapeType="1"/>
          </p:cNvSpPr>
          <p:nvPr/>
        </p:nvSpPr>
        <p:spPr bwMode="auto">
          <a:xfrm>
            <a:off x="1474787" y="3624186"/>
            <a:ext cx="6913562" cy="0"/>
          </a:xfrm>
          <a:prstGeom prst="line">
            <a:avLst/>
          </a:prstGeom>
          <a:noFill/>
          <a:ln w="762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7"/>
          <p:cNvSpPr>
            <a:spLocks noChangeShapeType="1"/>
          </p:cNvSpPr>
          <p:nvPr/>
        </p:nvSpPr>
        <p:spPr bwMode="auto">
          <a:xfrm>
            <a:off x="2914649" y="3267713"/>
            <a:ext cx="0" cy="288131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520984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广义表的定义</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graphicFrame>
        <p:nvGraphicFramePr>
          <p:cNvPr id="7" name="Group 4"/>
          <p:cNvGraphicFramePr>
            <a:graphicFrameLocks noGrp="1"/>
          </p:cNvGraphicFramePr>
          <p:nvPr>
            <p:extLst>
              <p:ext uri="{D42A27DB-BD31-4B8C-83A1-F6EECF244321}">
                <p14:modId xmlns:p14="http://schemas.microsoft.com/office/powerpoint/2010/main" val="461930381"/>
              </p:ext>
            </p:extLst>
          </p:nvPr>
        </p:nvGraphicFramePr>
        <p:xfrm>
          <a:off x="432000" y="1645771"/>
          <a:ext cx="4252913" cy="2346325"/>
        </p:xfrm>
        <a:graphic>
          <a:graphicData uri="http://schemas.openxmlformats.org/drawingml/2006/table">
            <a:tbl>
              <a:tblPr/>
              <a:tblGrid>
                <a:gridCol w="1947863">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sz="2400" b="1" i="0" u="none" strike="noStrike" cap="none" normalizeH="0" baseline="0" dirty="0">
                          <a:ln>
                            <a:noFill/>
                          </a:ln>
                          <a:solidFill>
                            <a:schemeClr val="tx1"/>
                          </a:solidFill>
                          <a:effectLst/>
                          <a:latin typeface="Times New Roman" pitchFamily="18" charset="0"/>
                          <a:ea typeface="宋体" pitchFamily="2" charset="-122"/>
                        </a:rPr>
                        <a:t>广  义  表</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表长</a:t>
                      </a:r>
                      <a:r>
                        <a:rPr kumimoji="0" lang="en-US" sz="2400" b="1" i="0" u="none" strike="noStrike" cap="none" normalizeH="0" baseline="0">
                          <a:ln>
                            <a:noFill/>
                          </a:ln>
                          <a:solidFill>
                            <a:schemeClr val="tx1"/>
                          </a:solidFill>
                          <a:effectLst/>
                          <a:latin typeface="Times New Roman" pitchFamily="18" charset="0"/>
                          <a:ea typeface="宋体" pitchFamily="2"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表深</a:t>
                      </a:r>
                      <a:r>
                        <a:rPr kumimoji="0" lang="en-US" sz="2400" b="1" i="0" u="none" strike="noStrike" cap="none" normalizeH="0" baseline="0" dirty="0">
                          <a:ln>
                            <a:noFill/>
                          </a:ln>
                          <a:solidFill>
                            <a:schemeClr val="tx1"/>
                          </a:solidFill>
                          <a:effectLst/>
                          <a:latin typeface="Times New Roman" pitchFamily="18" charset="0"/>
                          <a:ea typeface="宋体" pitchFamily="2"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B=(e)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C=(a,(b,c,d))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D=(A,B,C)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ea typeface="宋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矩形 7"/>
          <p:cNvSpPr/>
          <p:nvPr/>
        </p:nvSpPr>
        <p:spPr>
          <a:xfrm>
            <a:off x="1543050" y="1047569"/>
            <a:ext cx="1980029" cy="400110"/>
          </a:xfrm>
          <a:prstGeom prst="rect">
            <a:avLst/>
          </a:prstGeom>
        </p:spPr>
        <p:txBody>
          <a:bodyPr wrap="none">
            <a:spAutoFit/>
          </a:bodyPr>
          <a:lstStyle/>
          <a:p>
            <a:r>
              <a:rPr lang="zh-CN" altLang="en-US" sz="2000" dirty="0">
                <a:latin typeface="Microsoft YaHei" charset="0"/>
                <a:ea typeface="Microsoft YaHei" charset="0"/>
                <a:cs typeface="Microsoft YaHei" charset="0"/>
              </a:rPr>
              <a:t>广义表及其示例</a:t>
            </a:r>
          </a:p>
        </p:txBody>
      </p:sp>
      <p:grpSp>
        <p:nvGrpSpPr>
          <p:cNvPr id="9" name="Group 38"/>
          <p:cNvGrpSpPr>
            <a:grpSpLocks/>
          </p:cNvGrpSpPr>
          <p:nvPr/>
        </p:nvGrpSpPr>
        <p:grpSpPr bwMode="auto">
          <a:xfrm>
            <a:off x="5283000" y="2681614"/>
            <a:ext cx="3429000" cy="2620963"/>
            <a:chOff x="0" y="0"/>
            <a:chExt cx="2160" cy="1651"/>
          </a:xfrm>
        </p:grpSpPr>
        <p:grpSp>
          <p:nvGrpSpPr>
            <p:cNvPr id="10" name="Group 39"/>
            <p:cNvGrpSpPr>
              <a:grpSpLocks/>
            </p:cNvGrpSpPr>
            <p:nvPr/>
          </p:nvGrpSpPr>
          <p:grpSpPr bwMode="auto">
            <a:xfrm>
              <a:off x="48" y="0"/>
              <a:ext cx="1972" cy="1315"/>
              <a:chOff x="0" y="0"/>
              <a:chExt cx="1989" cy="1365"/>
            </a:xfrm>
          </p:grpSpPr>
          <p:sp>
            <p:nvSpPr>
              <p:cNvPr id="12" name="Rectangle 40"/>
              <p:cNvSpPr>
                <a:spLocks noChangeArrowheads="1"/>
              </p:cNvSpPr>
              <p:nvPr/>
            </p:nvSpPr>
            <p:spPr bwMode="auto">
              <a:xfrm>
                <a:off x="765" y="786"/>
                <a:ext cx="204" cy="204"/>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p>
            </p:txBody>
          </p:sp>
          <p:sp>
            <p:nvSpPr>
              <p:cNvPr id="13" name="Rectangle 41"/>
              <p:cNvSpPr>
                <a:spLocks noChangeArrowheads="1"/>
              </p:cNvSpPr>
              <p:nvPr/>
            </p:nvSpPr>
            <p:spPr bwMode="auto">
              <a:xfrm>
                <a:off x="1089" y="1158"/>
                <a:ext cx="204" cy="204"/>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b</a:t>
                </a:r>
              </a:p>
            </p:txBody>
          </p:sp>
          <p:sp>
            <p:nvSpPr>
              <p:cNvPr id="14" name="Rectangle 42"/>
              <p:cNvSpPr>
                <a:spLocks noChangeArrowheads="1"/>
              </p:cNvSpPr>
              <p:nvPr/>
            </p:nvSpPr>
            <p:spPr bwMode="auto">
              <a:xfrm>
                <a:off x="486" y="789"/>
                <a:ext cx="204" cy="204"/>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e</a:t>
                </a:r>
              </a:p>
            </p:txBody>
          </p:sp>
          <p:sp>
            <p:nvSpPr>
              <p:cNvPr id="15" name="Rectangle 43"/>
              <p:cNvSpPr>
                <a:spLocks noChangeArrowheads="1"/>
              </p:cNvSpPr>
              <p:nvPr/>
            </p:nvSpPr>
            <p:spPr bwMode="auto">
              <a:xfrm>
                <a:off x="1452" y="1152"/>
                <a:ext cx="204" cy="204"/>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c</a:t>
                </a:r>
              </a:p>
            </p:txBody>
          </p:sp>
          <p:sp>
            <p:nvSpPr>
              <p:cNvPr id="16" name="Rectangle 44"/>
              <p:cNvSpPr>
                <a:spLocks noChangeArrowheads="1"/>
              </p:cNvSpPr>
              <p:nvPr/>
            </p:nvSpPr>
            <p:spPr bwMode="auto">
              <a:xfrm>
                <a:off x="1785" y="1161"/>
                <a:ext cx="204" cy="204"/>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d</a:t>
                </a:r>
              </a:p>
            </p:txBody>
          </p:sp>
          <p:grpSp>
            <p:nvGrpSpPr>
              <p:cNvPr id="17" name="Group 45"/>
              <p:cNvGrpSpPr>
                <a:grpSpLocks/>
              </p:cNvGrpSpPr>
              <p:nvPr/>
            </p:nvGrpSpPr>
            <p:grpSpPr bwMode="auto">
              <a:xfrm>
                <a:off x="0" y="354"/>
                <a:ext cx="318" cy="240"/>
                <a:chOff x="0" y="0"/>
                <a:chExt cx="318" cy="240"/>
              </a:xfrm>
            </p:grpSpPr>
            <p:sp>
              <p:nvSpPr>
                <p:cNvPr id="37" name="Rectangle 46"/>
                <p:cNvSpPr>
                  <a:spLocks noChangeArrowheads="1"/>
                </p:cNvSpPr>
                <p:nvPr/>
              </p:nvSpPr>
              <p:spPr bwMode="auto">
                <a:xfrm>
                  <a:off x="0" y="0"/>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A</a:t>
                  </a:r>
                </a:p>
              </p:txBody>
            </p:sp>
            <p:sp>
              <p:nvSpPr>
                <p:cNvPr id="38" name="Oval 47"/>
                <p:cNvSpPr>
                  <a:spLocks noChangeArrowheads="1"/>
                </p:cNvSpPr>
                <p:nvPr/>
              </p:nvSpPr>
              <p:spPr bwMode="auto">
                <a:xfrm>
                  <a:off x="205" y="127"/>
                  <a:ext cx="113" cy="113"/>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grpSp>
          <p:grpSp>
            <p:nvGrpSpPr>
              <p:cNvPr id="18" name="Group 48"/>
              <p:cNvGrpSpPr>
                <a:grpSpLocks/>
              </p:cNvGrpSpPr>
              <p:nvPr/>
            </p:nvGrpSpPr>
            <p:grpSpPr bwMode="auto">
              <a:xfrm>
                <a:off x="537" y="327"/>
                <a:ext cx="288" cy="257"/>
                <a:chOff x="0" y="0"/>
                <a:chExt cx="288" cy="257"/>
              </a:xfrm>
            </p:grpSpPr>
            <p:sp>
              <p:nvSpPr>
                <p:cNvPr id="35" name="Rectangle 49"/>
                <p:cNvSpPr>
                  <a:spLocks noChangeArrowheads="1"/>
                </p:cNvSpPr>
                <p:nvPr/>
              </p:nvSpPr>
              <p:spPr bwMode="auto">
                <a:xfrm>
                  <a:off x="84" y="0"/>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B</a:t>
                  </a:r>
                </a:p>
              </p:txBody>
            </p:sp>
            <p:sp>
              <p:nvSpPr>
                <p:cNvPr id="36" name="Oval 50"/>
                <p:cNvSpPr>
                  <a:spLocks noChangeArrowheads="1"/>
                </p:cNvSpPr>
                <p:nvPr/>
              </p:nvSpPr>
              <p:spPr bwMode="auto">
                <a:xfrm>
                  <a:off x="0" y="144"/>
                  <a:ext cx="113" cy="113"/>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grpSp>
          <p:grpSp>
            <p:nvGrpSpPr>
              <p:cNvPr id="19" name="Group 51"/>
              <p:cNvGrpSpPr>
                <a:grpSpLocks/>
              </p:cNvGrpSpPr>
              <p:nvPr/>
            </p:nvGrpSpPr>
            <p:grpSpPr bwMode="auto">
              <a:xfrm>
                <a:off x="1029" y="336"/>
                <a:ext cx="288" cy="257"/>
                <a:chOff x="0" y="0"/>
                <a:chExt cx="288" cy="257"/>
              </a:xfrm>
            </p:grpSpPr>
            <p:sp>
              <p:nvSpPr>
                <p:cNvPr id="33" name="Rectangle 52"/>
                <p:cNvSpPr>
                  <a:spLocks noChangeArrowheads="1"/>
                </p:cNvSpPr>
                <p:nvPr/>
              </p:nvSpPr>
              <p:spPr bwMode="auto">
                <a:xfrm>
                  <a:off x="84" y="0"/>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C</a:t>
                  </a:r>
                </a:p>
              </p:txBody>
            </p:sp>
            <p:sp>
              <p:nvSpPr>
                <p:cNvPr id="34" name="Oval 53"/>
                <p:cNvSpPr>
                  <a:spLocks noChangeArrowheads="1"/>
                </p:cNvSpPr>
                <p:nvPr/>
              </p:nvSpPr>
              <p:spPr bwMode="auto">
                <a:xfrm>
                  <a:off x="0" y="144"/>
                  <a:ext cx="113" cy="113"/>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grpSp>
          <p:sp>
            <p:nvSpPr>
              <p:cNvPr id="20" name="Line 54"/>
              <p:cNvSpPr>
                <a:spLocks noChangeShapeType="1"/>
              </p:cNvSpPr>
              <p:nvPr/>
            </p:nvSpPr>
            <p:spPr bwMode="auto">
              <a:xfrm>
                <a:off x="585" y="270"/>
                <a:ext cx="0" cy="19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1" name="Line 55"/>
              <p:cNvSpPr>
                <a:spLocks noChangeShapeType="1"/>
              </p:cNvSpPr>
              <p:nvPr/>
            </p:nvSpPr>
            <p:spPr bwMode="auto">
              <a:xfrm flipH="1">
                <a:off x="249" y="240"/>
                <a:ext cx="288" cy="2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2" name="Line 56"/>
              <p:cNvSpPr>
                <a:spLocks noChangeShapeType="1"/>
              </p:cNvSpPr>
              <p:nvPr/>
            </p:nvSpPr>
            <p:spPr bwMode="auto">
              <a:xfrm>
                <a:off x="633" y="240"/>
                <a:ext cx="432" cy="2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3" name="Line 57"/>
              <p:cNvSpPr>
                <a:spLocks noChangeShapeType="1"/>
              </p:cNvSpPr>
              <p:nvPr/>
            </p:nvSpPr>
            <p:spPr bwMode="auto">
              <a:xfrm>
                <a:off x="594" y="588"/>
                <a:ext cx="0" cy="19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4" name="Line 58"/>
              <p:cNvSpPr>
                <a:spLocks noChangeShapeType="1"/>
              </p:cNvSpPr>
              <p:nvPr/>
            </p:nvSpPr>
            <p:spPr bwMode="auto">
              <a:xfrm flipH="1">
                <a:off x="864" y="585"/>
                <a:ext cx="192" cy="19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5" name="Oval 59"/>
              <p:cNvSpPr>
                <a:spLocks noChangeArrowheads="1"/>
              </p:cNvSpPr>
              <p:nvPr/>
            </p:nvSpPr>
            <p:spPr bwMode="auto">
              <a:xfrm>
                <a:off x="1510" y="825"/>
                <a:ext cx="113" cy="113"/>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sp>
            <p:nvSpPr>
              <p:cNvPr id="26" name="Line 60"/>
              <p:cNvSpPr>
                <a:spLocks noChangeShapeType="1"/>
              </p:cNvSpPr>
              <p:nvPr/>
            </p:nvSpPr>
            <p:spPr bwMode="auto">
              <a:xfrm>
                <a:off x="1143" y="546"/>
                <a:ext cx="393" cy="2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nvGrpSpPr>
              <p:cNvPr id="27" name="Group 61"/>
              <p:cNvGrpSpPr>
                <a:grpSpLocks/>
              </p:cNvGrpSpPr>
              <p:nvPr/>
            </p:nvGrpSpPr>
            <p:grpSpPr bwMode="auto">
              <a:xfrm>
                <a:off x="537" y="0"/>
                <a:ext cx="288" cy="257"/>
                <a:chOff x="0" y="0"/>
                <a:chExt cx="288" cy="257"/>
              </a:xfrm>
            </p:grpSpPr>
            <p:sp>
              <p:nvSpPr>
                <p:cNvPr id="31" name="Rectangle 62"/>
                <p:cNvSpPr>
                  <a:spLocks noChangeArrowheads="1"/>
                </p:cNvSpPr>
                <p:nvPr/>
              </p:nvSpPr>
              <p:spPr bwMode="auto">
                <a:xfrm>
                  <a:off x="84" y="0"/>
                  <a:ext cx="20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400"/>
                    <a:t>D</a:t>
                  </a:r>
                </a:p>
              </p:txBody>
            </p:sp>
            <p:sp>
              <p:nvSpPr>
                <p:cNvPr id="32" name="Oval 63"/>
                <p:cNvSpPr>
                  <a:spLocks noChangeArrowheads="1"/>
                </p:cNvSpPr>
                <p:nvPr/>
              </p:nvSpPr>
              <p:spPr bwMode="auto">
                <a:xfrm>
                  <a:off x="0" y="144"/>
                  <a:ext cx="113" cy="113"/>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endParaRPr lang="zh-CN" altLang="en-US" sz="2400"/>
                </a:p>
              </p:txBody>
            </p:sp>
          </p:grpSp>
          <p:sp>
            <p:nvSpPr>
              <p:cNvPr id="28" name="Line 64"/>
              <p:cNvSpPr>
                <a:spLocks noChangeShapeType="1"/>
              </p:cNvSpPr>
              <p:nvPr/>
            </p:nvSpPr>
            <p:spPr bwMode="auto">
              <a:xfrm flipH="1">
                <a:off x="1191" y="921"/>
                <a:ext cx="336" cy="2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29" name="Line 65"/>
              <p:cNvSpPr>
                <a:spLocks noChangeShapeType="1"/>
              </p:cNvSpPr>
              <p:nvPr/>
            </p:nvSpPr>
            <p:spPr bwMode="auto">
              <a:xfrm>
                <a:off x="1566" y="942"/>
                <a:ext cx="0" cy="204"/>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30" name="Line 66"/>
              <p:cNvSpPr>
                <a:spLocks noChangeShapeType="1"/>
              </p:cNvSpPr>
              <p:nvPr/>
            </p:nvSpPr>
            <p:spPr bwMode="auto">
              <a:xfrm>
                <a:off x="1602" y="921"/>
                <a:ext cx="288" cy="24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sp>
          <p:nvSpPr>
            <p:cNvPr id="11" name="Rectangle 67"/>
            <p:cNvSpPr>
              <a:spLocks noChangeArrowheads="1"/>
            </p:cNvSpPr>
            <p:nvPr/>
          </p:nvSpPr>
          <p:spPr bwMode="auto">
            <a:xfrm>
              <a:off x="0" y="1411"/>
              <a:ext cx="216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Arial" pitchFamily="34" charset="0"/>
                </a:rPr>
                <a:t>广义</a:t>
              </a:r>
              <a:r>
                <a:rPr lang="zh-CN" altLang="en-US" sz="2000" b="1" dirty="0">
                  <a:latin typeface="宋体" pitchFamily="2" charset="-122"/>
                </a:rPr>
                <a:t>表的图形表示</a:t>
              </a:r>
            </a:p>
          </p:txBody>
        </p:sp>
      </p:grpSp>
    </p:spTree>
    <p:extLst>
      <p:ext uri="{BB962C8B-B14F-4D97-AF65-F5344CB8AC3E}">
        <p14:creationId xmlns:p14="http://schemas.microsoft.com/office/powerpoint/2010/main" val="2024439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广义表的定义</a:t>
            </a:r>
            <a:endParaRPr kumimoji="1" lang="zh-CN" altLang="en-US" dirty="0"/>
          </a:p>
        </p:txBody>
      </p:sp>
      <p:sp>
        <p:nvSpPr>
          <p:cNvPr id="3" name="内容占位符 2"/>
          <p:cNvSpPr>
            <a:spLocks noGrp="1"/>
          </p:cNvSpPr>
          <p:nvPr>
            <p:ph idx="1"/>
          </p:nvPr>
        </p:nvSpPr>
        <p:spPr/>
        <p:txBody>
          <a:bodyPr>
            <a:normAutofit/>
          </a:bodyPr>
          <a:lstStyle/>
          <a:p>
            <a:pPr marL="12700" lvl="1" indent="0">
              <a:lnSpc>
                <a:spcPct val="150000"/>
              </a:lnSpc>
              <a:spcBef>
                <a:spcPts val="1200"/>
              </a:spcBef>
              <a:buFont typeface="Wingdings" pitchFamily="2" charset="2"/>
              <a:buNone/>
            </a:pPr>
            <a:r>
              <a:rPr lang="zh-CN" altLang="en-US" b="1" dirty="0">
                <a:solidFill>
                  <a:srgbClr val="005825"/>
                </a:solidFill>
                <a:latin typeface="Microsoft YaHei" charset="0"/>
                <a:ea typeface="Microsoft YaHei" charset="0"/>
                <a:cs typeface="Microsoft YaHei" charset="0"/>
              </a:rPr>
              <a:t>广义表的重要结论：</a:t>
            </a:r>
          </a:p>
          <a:p>
            <a:pPr marL="355600" lvl="1" indent="-342900">
              <a:lnSpc>
                <a:spcPct val="150000"/>
              </a:lnSpc>
              <a:spcBef>
                <a:spcPts val="1200"/>
              </a:spcBef>
            </a:pPr>
            <a:r>
              <a:rPr lang="zh-CN" altLang="en-US" dirty="0">
                <a:latin typeface="Microsoft YaHei" charset="0"/>
                <a:ea typeface="Microsoft YaHei" charset="0"/>
                <a:cs typeface="Microsoft YaHei" charset="0"/>
              </a:rPr>
              <a:t>广义表的元素可以是</a:t>
            </a:r>
            <a:r>
              <a:rPr lang="zh-CN" altLang="en-US" dirty="0">
                <a:solidFill>
                  <a:srgbClr val="0000FF"/>
                </a:solidFill>
                <a:latin typeface="Microsoft YaHei" charset="0"/>
                <a:ea typeface="Microsoft YaHei" charset="0"/>
                <a:cs typeface="Microsoft YaHei" charset="0"/>
              </a:rPr>
              <a:t>原子</a:t>
            </a:r>
            <a:r>
              <a:rPr lang="zh-CN" altLang="en-US" dirty="0">
                <a:latin typeface="Microsoft YaHei" charset="0"/>
                <a:ea typeface="Microsoft YaHei" charset="0"/>
                <a:cs typeface="Microsoft YaHei" charset="0"/>
              </a:rPr>
              <a:t>，也可以是</a:t>
            </a:r>
            <a:r>
              <a:rPr lang="zh-CN" altLang="en-US" dirty="0">
                <a:solidFill>
                  <a:srgbClr val="0000FF"/>
                </a:solidFill>
                <a:latin typeface="Microsoft YaHei" charset="0"/>
                <a:ea typeface="Microsoft YaHei" charset="0"/>
                <a:cs typeface="Microsoft YaHei" charset="0"/>
              </a:rPr>
              <a:t>子表</a:t>
            </a:r>
            <a:r>
              <a:rPr lang="zh-CN" altLang="en-US" dirty="0">
                <a:latin typeface="Microsoft YaHei" charset="0"/>
                <a:ea typeface="Microsoft YaHei" charset="0"/>
                <a:cs typeface="Microsoft YaHei" charset="0"/>
              </a:rPr>
              <a:t>，子表的元素又可以是子表， </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。即广义表是一个多层次的结构。</a:t>
            </a:r>
          </a:p>
          <a:p>
            <a:pPr marL="355600" lvl="1" indent="-342900" eaLnBrk="0" hangingPunct="0">
              <a:lnSpc>
                <a:spcPct val="150000"/>
              </a:lnSpc>
              <a:spcBef>
                <a:spcPts val="1200"/>
              </a:spcBef>
            </a:pPr>
            <a:r>
              <a:rPr lang="zh-CN" altLang="en-US" dirty="0">
                <a:latin typeface="Microsoft YaHei" charset="0"/>
                <a:ea typeface="Microsoft YaHei" charset="0"/>
                <a:cs typeface="Microsoft YaHei" charset="0"/>
              </a:rPr>
              <a:t>广义表可以被其它广义表所共享，也可以共享其它广义表。广义表共享其它广义表时通过表名引用。</a:t>
            </a:r>
          </a:p>
          <a:p>
            <a:pPr marL="355600" lvl="1" indent="-342900" eaLnBrk="0" hangingPunct="0">
              <a:lnSpc>
                <a:spcPct val="150000"/>
              </a:lnSpc>
              <a:spcBef>
                <a:spcPts val="1200"/>
              </a:spcBef>
            </a:pPr>
            <a:r>
              <a:rPr lang="zh-CN" altLang="en-US" dirty="0">
                <a:latin typeface="Microsoft YaHei" charset="0"/>
                <a:ea typeface="Microsoft YaHei" charset="0"/>
                <a:cs typeface="Microsoft YaHei" charset="0"/>
              </a:rPr>
              <a:t>广义表本身可以是一个</a:t>
            </a:r>
            <a:r>
              <a:rPr lang="zh-CN" altLang="en-US" dirty="0">
                <a:solidFill>
                  <a:srgbClr val="0000FF"/>
                </a:solidFill>
                <a:latin typeface="Microsoft YaHei" charset="0"/>
                <a:ea typeface="Microsoft YaHei" charset="0"/>
                <a:cs typeface="Microsoft YaHei" charset="0"/>
              </a:rPr>
              <a:t>递归表</a:t>
            </a:r>
            <a:r>
              <a:rPr lang="zh-CN" altLang="en-US" dirty="0">
                <a:latin typeface="Microsoft YaHei" charset="0"/>
                <a:ea typeface="Microsoft YaHei" charset="0"/>
                <a:cs typeface="Microsoft YaHei" charset="0"/>
              </a:rPr>
              <a:t>。</a:t>
            </a:r>
          </a:p>
          <a:p>
            <a:pPr marL="355600" lvl="1" indent="-342900" eaLnBrk="0" hangingPunct="0">
              <a:lnSpc>
                <a:spcPct val="150000"/>
              </a:lnSpc>
              <a:spcBef>
                <a:spcPts val="1200"/>
              </a:spcBef>
            </a:pPr>
            <a:r>
              <a:rPr lang="zh-CN" altLang="en-US" dirty="0">
                <a:latin typeface="Microsoft YaHei" charset="0"/>
                <a:ea typeface="Microsoft YaHei" charset="0"/>
                <a:cs typeface="Microsoft YaHei" charset="0"/>
              </a:rPr>
              <a:t>根据对表头、表尾的定义，任何一个非空广义表的表头可以是原子，也可以是子表， 而表尾必定是广义表。</a:t>
            </a:r>
          </a:p>
          <a:p>
            <a:endParaRPr kumimoji="1" lang="zh-CN" altLang="en-US" sz="2000"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991752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广义表的存储结构</a:t>
            </a:r>
          </a:p>
        </p:txBody>
      </p:sp>
      <p:sp>
        <p:nvSpPr>
          <p:cNvPr id="3" name="内容占位符 2"/>
          <p:cNvSpPr>
            <a:spLocks noGrp="1"/>
          </p:cNvSpPr>
          <p:nvPr>
            <p:ph idx="1"/>
          </p:nvPr>
        </p:nvSpPr>
        <p:spPr/>
        <p:txBody>
          <a:bodyPr>
            <a:normAutofit/>
          </a:bodyPr>
          <a:lstStyle/>
          <a:p>
            <a:pPr fontAlgn="base">
              <a:lnSpc>
                <a:spcPct val="150000"/>
              </a:lnSpc>
              <a:spcBef>
                <a:spcPts val="1200"/>
              </a:spcBef>
              <a:spcAft>
                <a:spcPct val="0"/>
              </a:spcAft>
              <a:buClr>
                <a:srgbClr val="3366FF"/>
              </a:buClr>
              <a:buSzPct val="80000"/>
            </a:pPr>
            <a:r>
              <a:rPr lang="zh-CN" altLang="en-US" sz="2000" dirty="0">
                <a:latin typeface="Microsoft YaHei" charset="0"/>
                <a:ea typeface="Microsoft YaHei" charset="0"/>
                <a:cs typeface="Microsoft YaHei" charset="0"/>
              </a:rPr>
              <a:t>由于广义表中的数据元素具有不同的结构，通常用链式存储结构表示，每个数据元素用一个结点表示。因此，广义表中就有两类结点：</a:t>
            </a:r>
          </a:p>
          <a:p>
            <a:pPr marL="800100" lvl="2" indent="-342900" fontAlgn="base">
              <a:lnSpc>
                <a:spcPct val="150000"/>
              </a:lnSpc>
              <a:spcBef>
                <a:spcPts val="1200"/>
              </a:spcBef>
              <a:spcAft>
                <a:spcPct val="0"/>
              </a:spcAft>
              <a:buClr>
                <a:srgbClr val="3366FF"/>
              </a:buClr>
              <a:buSzPct val="80000"/>
            </a:pPr>
            <a:r>
              <a:rPr lang="zh-CN" altLang="en-US" dirty="0">
                <a:latin typeface="Microsoft YaHei" charset="0"/>
                <a:ea typeface="Microsoft YaHei" charset="0"/>
                <a:cs typeface="Microsoft YaHei" charset="0"/>
              </a:rPr>
              <a:t>一类是</a:t>
            </a:r>
            <a:r>
              <a:rPr lang="zh-CN" altLang="en-US" dirty="0">
                <a:solidFill>
                  <a:srgbClr val="0000FF"/>
                </a:solidFill>
                <a:latin typeface="Microsoft YaHei" charset="0"/>
                <a:ea typeface="Microsoft YaHei" charset="0"/>
                <a:cs typeface="Microsoft YaHei" charset="0"/>
              </a:rPr>
              <a:t>表结点</a:t>
            </a:r>
            <a:r>
              <a:rPr lang="zh-CN" altLang="en-US" dirty="0">
                <a:latin typeface="Microsoft YaHei" charset="0"/>
                <a:ea typeface="Microsoft YaHei" charset="0"/>
                <a:cs typeface="Microsoft YaHei" charset="0"/>
              </a:rPr>
              <a:t>，用来表示广义表项，由标志域，表头指针域，表尾指针域组成</a:t>
            </a:r>
            <a:r>
              <a:rPr lang="en-US" altLang="zh-CN" dirty="0">
                <a:latin typeface="Microsoft YaHei" charset="0"/>
                <a:ea typeface="Microsoft YaHei" charset="0"/>
                <a:cs typeface="Microsoft YaHei" charset="0"/>
              </a:rPr>
              <a:t>;</a:t>
            </a:r>
          </a:p>
          <a:p>
            <a:pPr marL="800100" lvl="2" indent="-342900" fontAlgn="base">
              <a:lnSpc>
                <a:spcPct val="150000"/>
              </a:lnSpc>
              <a:spcBef>
                <a:spcPts val="1200"/>
              </a:spcBef>
              <a:spcAft>
                <a:spcPct val="0"/>
              </a:spcAft>
              <a:buClr>
                <a:srgbClr val="3366FF"/>
              </a:buClr>
              <a:buSzPct val="80000"/>
            </a:pPr>
            <a:r>
              <a:rPr lang="zh-CN" altLang="en-US" dirty="0">
                <a:latin typeface="Microsoft YaHei" charset="0"/>
                <a:ea typeface="Microsoft YaHei" charset="0"/>
                <a:cs typeface="Microsoft YaHei" charset="0"/>
              </a:rPr>
              <a:t>另一类是</a:t>
            </a:r>
            <a:r>
              <a:rPr lang="zh-CN" altLang="en-US" dirty="0">
                <a:solidFill>
                  <a:srgbClr val="0000FF"/>
                </a:solidFill>
                <a:latin typeface="Microsoft YaHei" charset="0"/>
                <a:ea typeface="Microsoft YaHei" charset="0"/>
                <a:cs typeface="Microsoft YaHei" charset="0"/>
              </a:rPr>
              <a:t>原子结点</a:t>
            </a:r>
            <a:r>
              <a:rPr lang="zh-CN" altLang="en-US" dirty="0">
                <a:latin typeface="Microsoft YaHei" charset="0"/>
                <a:ea typeface="Microsoft YaHei" charset="0"/>
                <a:cs typeface="Microsoft YaHei" charset="0"/>
              </a:rPr>
              <a:t>，用来表示原子项，由标志域，原子的值域组成。</a:t>
            </a:r>
          </a:p>
          <a:p>
            <a:pPr fontAlgn="base">
              <a:lnSpc>
                <a:spcPct val="150000"/>
              </a:lnSpc>
              <a:spcBef>
                <a:spcPts val="1200"/>
              </a:spcBef>
              <a:spcAft>
                <a:spcPct val="0"/>
              </a:spcAft>
              <a:buClr>
                <a:srgbClr val="3366FF"/>
              </a:buClr>
              <a:buSzPct val="80000"/>
            </a:pPr>
            <a:r>
              <a:rPr lang="zh-CN" altLang="en-US" sz="2000" dirty="0">
                <a:latin typeface="Microsoft YaHei" charset="0"/>
                <a:ea typeface="Microsoft YaHei" charset="0"/>
                <a:cs typeface="Microsoft YaHei" charset="0"/>
              </a:rPr>
              <a:t>只要广义表非空，都是由</a:t>
            </a:r>
            <a:r>
              <a:rPr lang="zh-CN" altLang="en-US" sz="2000" dirty="0">
                <a:solidFill>
                  <a:srgbClr val="0000FF"/>
                </a:solidFill>
                <a:latin typeface="Microsoft YaHei" charset="0"/>
                <a:ea typeface="Microsoft YaHei" charset="0"/>
                <a:cs typeface="Microsoft YaHei" charset="0"/>
              </a:rPr>
              <a:t>表头</a:t>
            </a:r>
            <a:r>
              <a:rPr lang="zh-CN" altLang="en-US" sz="2000" dirty="0">
                <a:latin typeface="Microsoft YaHei" charset="0"/>
                <a:ea typeface="Microsoft YaHei" charset="0"/>
                <a:cs typeface="Microsoft YaHei" charset="0"/>
              </a:rPr>
              <a:t>和</a:t>
            </a:r>
            <a:r>
              <a:rPr lang="zh-CN" altLang="en-US" sz="2000" dirty="0">
                <a:solidFill>
                  <a:srgbClr val="0000FF"/>
                </a:solidFill>
                <a:latin typeface="Microsoft YaHei" charset="0"/>
                <a:ea typeface="Microsoft YaHei" charset="0"/>
                <a:cs typeface="Microsoft YaHei" charset="0"/>
              </a:rPr>
              <a:t>表尾</a:t>
            </a:r>
            <a:r>
              <a:rPr lang="zh-CN" altLang="en-US" sz="2000" dirty="0">
                <a:latin typeface="Microsoft YaHei" charset="0"/>
                <a:ea typeface="Microsoft YaHei" charset="0"/>
                <a:cs typeface="Microsoft YaHei" charset="0"/>
              </a:rPr>
              <a:t>组成，即一个确定的表头和表尾就</a:t>
            </a:r>
            <a:r>
              <a:rPr lang="zh-CN" altLang="en-US" sz="2000" dirty="0">
                <a:solidFill>
                  <a:srgbClr val="0000FF"/>
                </a:solidFill>
                <a:latin typeface="Microsoft YaHei" charset="0"/>
                <a:ea typeface="Microsoft YaHei" charset="0"/>
                <a:cs typeface="Microsoft YaHei" charset="0"/>
              </a:rPr>
              <a:t>唯一</a:t>
            </a:r>
            <a:r>
              <a:rPr lang="zh-CN" altLang="en-US" sz="2000" dirty="0">
                <a:latin typeface="Microsoft YaHei" charset="0"/>
                <a:ea typeface="Microsoft YaHei" charset="0"/>
                <a:cs typeface="Microsoft YaHei" charset="0"/>
              </a:rPr>
              <a:t>确定一个广义表。</a:t>
            </a:r>
          </a:p>
          <a:p>
            <a:pPr>
              <a:lnSpc>
                <a:spcPct val="150000"/>
              </a:lnSpc>
              <a:spcBef>
                <a:spcPts val="1200"/>
              </a:spcBef>
              <a:defRPr/>
            </a:pPr>
            <a:endParaRPr kumimoji="1" lang="zh-CN" altLang="en-US" sz="2000" dirty="0">
              <a:latin typeface="Times New Roman" pitchFamily="18" charset="0"/>
              <a:ea typeface="楷体_GB2312" pitchFamily="49" charset="-122"/>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66</a:t>
            </a:fld>
            <a:endParaRPr lang="zh-CN" altLang="en-US" dirty="0"/>
          </a:p>
        </p:txBody>
      </p:sp>
      <p:grpSp>
        <p:nvGrpSpPr>
          <p:cNvPr id="8" name="Group 3"/>
          <p:cNvGrpSpPr>
            <a:grpSpLocks/>
          </p:cNvGrpSpPr>
          <p:nvPr/>
        </p:nvGrpSpPr>
        <p:grpSpPr bwMode="auto">
          <a:xfrm>
            <a:off x="289018" y="4745040"/>
            <a:ext cx="8599487" cy="1295400"/>
            <a:chOff x="0" y="0"/>
            <a:chExt cx="5417" cy="816"/>
          </a:xfrm>
        </p:grpSpPr>
        <p:grpSp>
          <p:nvGrpSpPr>
            <p:cNvPr id="9" name="Group 4"/>
            <p:cNvGrpSpPr>
              <a:grpSpLocks/>
            </p:cNvGrpSpPr>
            <p:nvPr/>
          </p:nvGrpSpPr>
          <p:grpSpPr bwMode="auto">
            <a:xfrm>
              <a:off x="0" y="0"/>
              <a:ext cx="5417" cy="272"/>
              <a:chOff x="0" y="0"/>
              <a:chExt cx="5417" cy="272"/>
            </a:xfrm>
          </p:grpSpPr>
          <p:grpSp>
            <p:nvGrpSpPr>
              <p:cNvPr id="13" name="Group 5"/>
              <p:cNvGrpSpPr>
                <a:grpSpLocks/>
              </p:cNvGrpSpPr>
              <p:nvPr/>
            </p:nvGrpSpPr>
            <p:grpSpPr bwMode="auto">
              <a:xfrm>
                <a:off x="0" y="0"/>
                <a:ext cx="1859" cy="272"/>
                <a:chOff x="0" y="0"/>
                <a:chExt cx="1859" cy="272"/>
              </a:xfrm>
            </p:grpSpPr>
            <p:sp>
              <p:nvSpPr>
                <p:cNvPr id="18" name="Rectangle 6"/>
                <p:cNvSpPr>
                  <a:spLocks noChangeArrowheads="1"/>
                </p:cNvSpPr>
                <p:nvPr/>
              </p:nvSpPr>
              <p:spPr bwMode="auto">
                <a:xfrm>
                  <a:off x="0" y="0"/>
                  <a:ext cx="1859"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000" b="1" dirty="0"/>
                    <a:t>  标志</a:t>
                  </a:r>
                  <a:r>
                    <a:rPr lang="en-US" sz="2000" b="1" dirty="0"/>
                    <a:t>tag=0 </a:t>
                  </a:r>
                  <a:r>
                    <a:rPr lang="zh-CN" altLang="en-US" sz="2000" b="1" dirty="0"/>
                    <a:t>     </a:t>
                  </a:r>
                  <a:r>
                    <a:rPr lang="en-US" sz="2000" b="1" dirty="0"/>
                    <a:t>  </a:t>
                  </a:r>
                  <a:r>
                    <a:rPr lang="zh-CN" altLang="en-US" sz="2000" b="1" dirty="0">
                      <a:latin typeface="宋体" pitchFamily="2" charset="-122"/>
                    </a:rPr>
                    <a:t>原子的</a:t>
                  </a:r>
                  <a:r>
                    <a:rPr lang="zh-CN" altLang="en-US" sz="2000" b="1" dirty="0"/>
                    <a:t>值</a:t>
                  </a:r>
                  <a:r>
                    <a:rPr lang="zh-CN" altLang="en-US" sz="2000" dirty="0"/>
                    <a:t> </a:t>
                  </a:r>
                </a:p>
              </p:txBody>
            </p:sp>
            <p:sp>
              <p:nvSpPr>
                <p:cNvPr id="19" name="Line 7"/>
                <p:cNvSpPr>
                  <a:spLocks noChangeShapeType="1"/>
                </p:cNvSpPr>
                <p:nvPr/>
              </p:nvSpPr>
              <p:spPr bwMode="auto">
                <a:xfrm>
                  <a:off x="960"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nvGrpSpPr>
              <p:cNvPr id="14" name="Group 8"/>
              <p:cNvGrpSpPr>
                <a:grpSpLocks/>
              </p:cNvGrpSpPr>
              <p:nvPr/>
            </p:nvGrpSpPr>
            <p:grpSpPr bwMode="auto">
              <a:xfrm>
                <a:off x="2243" y="0"/>
                <a:ext cx="3174" cy="272"/>
                <a:chOff x="0" y="0"/>
                <a:chExt cx="3174" cy="272"/>
              </a:xfrm>
            </p:grpSpPr>
            <p:sp>
              <p:nvSpPr>
                <p:cNvPr id="15" name="Rectangle 9"/>
                <p:cNvSpPr>
                  <a:spLocks noChangeArrowheads="1"/>
                </p:cNvSpPr>
                <p:nvPr/>
              </p:nvSpPr>
              <p:spPr bwMode="auto">
                <a:xfrm>
                  <a:off x="0" y="0"/>
                  <a:ext cx="3174" cy="272"/>
                </a:xfrm>
                <a:prstGeom prst="rect">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sz="2000" b="1" dirty="0"/>
                    <a:t>   标志</a:t>
                  </a:r>
                  <a:r>
                    <a:rPr lang="en-US" sz="2000" b="1" dirty="0"/>
                    <a:t>tag=1</a:t>
                  </a:r>
                  <a:r>
                    <a:rPr lang="zh-CN" altLang="en-US" sz="2000" b="1" dirty="0"/>
                    <a:t>     </a:t>
                  </a:r>
                  <a:r>
                    <a:rPr lang="en-US" sz="2000" b="1" dirty="0"/>
                    <a:t>   </a:t>
                  </a:r>
                  <a:r>
                    <a:rPr lang="zh-CN" altLang="en-US" sz="2000" b="1" dirty="0">
                      <a:latin typeface="宋体" pitchFamily="2" charset="-122"/>
                    </a:rPr>
                    <a:t>表头指针</a:t>
                  </a:r>
                  <a:r>
                    <a:rPr lang="en-US" sz="2000" b="1" dirty="0" err="1"/>
                    <a:t>hp</a:t>
                  </a:r>
                  <a:r>
                    <a:rPr lang="zh-CN" altLang="en-US" sz="2000" b="1" dirty="0"/>
                    <a:t>   </a:t>
                  </a:r>
                  <a:r>
                    <a:rPr lang="en-US" sz="2000" b="1" dirty="0"/>
                    <a:t>    </a:t>
                  </a:r>
                  <a:r>
                    <a:rPr lang="zh-CN" altLang="en-US" sz="2000" b="1" dirty="0">
                      <a:latin typeface="宋体" pitchFamily="2" charset="-122"/>
                    </a:rPr>
                    <a:t>表尾指针</a:t>
                  </a:r>
                  <a:r>
                    <a:rPr lang="en-US" sz="2000" b="1" dirty="0" err="1"/>
                    <a:t>tp</a:t>
                  </a:r>
                  <a:r>
                    <a:rPr lang="en-US" sz="2000" b="1" dirty="0"/>
                    <a:t> </a:t>
                  </a:r>
                </a:p>
              </p:txBody>
            </p:sp>
            <p:sp>
              <p:nvSpPr>
                <p:cNvPr id="16" name="Line 10"/>
                <p:cNvSpPr>
                  <a:spLocks noChangeShapeType="1"/>
                </p:cNvSpPr>
                <p:nvPr/>
              </p:nvSpPr>
              <p:spPr bwMode="auto">
                <a:xfrm>
                  <a:off x="960"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sp>
              <p:nvSpPr>
                <p:cNvPr id="17" name="Line 11"/>
                <p:cNvSpPr>
                  <a:spLocks noChangeShapeType="1"/>
                </p:cNvSpPr>
                <p:nvPr/>
              </p:nvSpPr>
              <p:spPr bwMode="auto">
                <a:xfrm>
                  <a:off x="2064" y="0"/>
                  <a:ext cx="0" cy="272"/>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sz="2400"/>
                </a:p>
              </p:txBody>
            </p:sp>
          </p:grpSp>
        </p:grpSp>
        <p:sp>
          <p:nvSpPr>
            <p:cNvPr id="10" name="Rectangle 12"/>
            <p:cNvSpPr>
              <a:spLocks noChangeArrowheads="1"/>
            </p:cNvSpPr>
            <p:nvPr/>
          </p:nvSpPr>
          <p:spPr bwMode="auto">
            <a:xfrm>
              <a:off x="1331" y="576"/>
              <a:ext cx="283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zh-CN" altLang="en-US" sz="2000" b="1" dirty="0">
                  <a:latin typeface="Arial" pitchFamily="34" charset="0"/>
                </a:rPr>
                <a:t>广义</a:t>
              </a:r>
              <a:r>
                <a:rPr lang="zh-CN" altLang="en-US" sz="2000" b="1" dirty="0">
                  <a:latin typeface="宋体" pitchFamily="2" charset="-122"/>
                </a:rPr>
                <a:t>表的链表结点结构示意图</a:t>
              </a:r>
            </a:p>
          </p:txBody>
        </p:sp>
        <p:sp>
          <p:nvSpPr>
            <p:cNvPr id="11" name="Rectangle 13"/>
            <p:cNvSpPr>
              <a:spLocks noChangeArrowheads="1"/>
            </p:cNvSpPr>
            <p:nvPr/>
          </p:nvSpPr>
          <p:spPr bwMode="auto">
            <a:xfrm>
              <a:off x="3107" y="336"/>
              <a:ext cx="113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(b)</a:t>
              </a:r>
              <a:r>
                <a:rPr lang="en-US" sz="2000" b="1" dirty="0">
                  <a:latin typeface="Arial" pitchFamily="34" charset="0"/>
                </a:rPr>
                <a:t>  </a:t>
              </a:r>
              <a:r>
                <a:rPr lang="zh-CN" altLang="en-US" sz="2000" b="1" dirty="0">
                  <a:latin typeface="宋体" pitchFamily="2" charset="-122"/>
                </a:rPr>
                <a:t>表结点</a:t>
              </a:r>
            </a:p>
          </p:txBody>
        </p:sp>
        <p:sp>
          <p:nvSpPr>
            <p:cNvPr id="12" name="Rectangle 14"/>
            <p:cNvSpPr>
              <a:spLocks noChangeArrowheads="1"/>
            </p:cNvSpPr>
            <p:nvPr/>
          </p:nvSpPr>
          <p:spPr bwMode="auto">
            <a:xfrm>
              <a:off x="275" y="336"/>
              <a:ext cx="127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(a)</a:t>
              </a:r>
              <a:r>
                <a:rPr lang="en-US" sz="2000" b="1" dirty="0">
                  <a:latin typeface="Arial" pitchFamily="34" charset="0"/>
                </a:rPr>
                <a:t> </a:t>
              </a:r>
              <a:r>
                <a:rPr lang="zh-CN" altLang="en-US" sz="2000" b="1" dirty="0">
                  <a:latin typeface="Arial" pitchFamily="34" charset="0"/>
                </a:rPr>
                <a:t> </a:t>
              </a:r>
              <a:r>
                <a:rPr lang="zh-CN" altLang="en-US" sz="2000" b="1" dirty="0">
                  <a:latin typeface="宋体" pitchFamily="2" charset="-122"/>
                </a:rPr>
                <a:t>原子结点</a:t>
              </a:r>
            </a:p>
          </p:txBody>
        </p:sp>
      </p:grpSp>
    </p:spTree>
    <p:extLst>
      <p:ext uri="{BB962C8B-B14F-4D97-AF65-F5344CB8AC3E}">
        <p14:creationId xmlns:p14="http://schemas.microsoft.com/office/powerpoint/2010/main" val="1741324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广义表的存储结构</a:t>
            </a:r>
            <a:endParaRPr kumimoji="1" lang="zh-CN" altLang="en-US" dirty="0"/>
          </a:p>
        </p:txBody>
      </p:sp>
      <p:sp>
        <p:nvSpPr>
          <p:cNvPr id="3" name="内容占位符 2"/>
          <p:cNvSpPr>
            <a:spLocks noGrp="1"/>
          </p:cNvSpPr>
          <p:nvPr>
            <p:ph idx="1"/>
          </p:nvPr>
        </p:nvSpPr>
        <p:spPr>
          <a:xfrm>
            <a:off x="432000" y="976838"/>
            <a:ext cx="8280000" cy="5063602"/>
          </a:xfrm>
        </p:spPr>
        <p:txBody>
          <a:bodyPr>
            <a:normAutofit/>
          </a:bodyPr>
          <a:lstStyle/>
          <a:p>
            <a:pPr fontAlgn="base">
              <a:spcBef>
                <a:spcPct val="20000"/>
              </a:spcBef>
              <a:spcAft>
                <a:spcPct val="0"/>
              </a:spcAft>
              <a:buClr>
                <a:schemeClr val="tx1"/>
              </a:buClr>
              <a:buSzPct val="80000"/>
            </a:pPr>
            <a:r>
              <a:rPr lang="zh-CN" altLang="en-US" dirty="0">
                <a:latin typeface="宋体" pitchFamily="2" charset="-122"/>
              </a:rPr>
              <a:t>相应的数据结构定义如下：</a:t>
            </a:r>
            <a:endParaRPr lang="zh-CN" altLang="en-US" dirty="0"/>
          </a:p>
          <a:p>
            <a:pPr fontAlgn="base">
              <a:lnSpc>
                <a:spcPct val="120000"/>
              </a:lnSpc>
              <a:spcBef>
                <a:spcPts val="600"/>
              </a:spcBef>
              <a:spcAft>
                <a:spcPct val="0"/>
              </a:spcAft>
              <a:buClr>
                <a:srgbClr val="3366FF"/>
              </a:buClr>
              <a:buSzPct val="80000"/>
              <a:buFont typeface="Wingdings" pitchFamily="2" charset="2"/>
              <a:buNone/>
            </a:pPr>
            <a:r>
              <a:rPr lang="en-US" altLang="zh-CN" sz="1800" dirty="0"/>
              <a:t>typedef </a:t>
            </a:r>
            <a:r>
              <a:rPr lang="en-US" altLang="zh-CN" sz="1800" dirty="0" err="1"/>
              <a:t>struct</a:t>
            </a:r>
            <a:r>
              <a:rPr lang="en-US" altLang="zh-CN" sz="1800" dirty="0"/>
              <a:t> </a:t>
            </a:r>
            <a:r>
              <a:rPr lang="en-US" altLang="zh-CN" sz="1800" dirty="0" err="1"/>
              <a:t>GLNode</a:t>
            </a:r>
            <a:endParaRPr lang="en-US" altLang="zh-CN" sz="1800" dirty="0"/>
          </a:p>
          <a:p>
            <a:pPr marL="355600" lvl="1" fontAlgn="base">
              <a:lnSpc>
                <a:spcPct val="120000"/>
              </a:lnSpc>
              <a:spcBef>
                <a:spcPts val="600"/>
              </a:spcBef>
              <a:spcAft>
                <a:spcPct val="0"/>
              </a:spcAft>
              <a:buClr>
                <a:srgbClr val="3366FF"/>
              </a:buClr>
              <a:buSzPct val="80000"/>
              <a:buFont typeface="Wingdings" pitchFamily="2" charset="2"/>
              <a:buNone/>
            </a:pPr>
            <a:r>
              <a:rPr lang="en-US" altLang="zh-CN" sz="1800" dirty="0"/>
              <a:t>{  </a:t>
            </a:r>
            <a:r>
              <a:rPr lang="en-US" altLang="zh-CN" sz="1800" dirty="0" err="1"/>
              <a:t>int</a:t>
            </a:r>
            <a:r>
              <a:rPr lang="en-US" altLang="zh-CN" sz="1800" dirty="0"/>
              <a:t>   tag ;     /*  </a:t>
            </a:r>
            <a:r>
              <a:rPr lang="zh-CN" altLang="en-US" sz="1800" dirty="0">
                <a:latin typeface="宋体" pitchFamily="2" charset="-122"/>
              </a:rPr>
              <a:t>标志域，为</a:t>
            </a:r>
            <a:r>
              <a:rPr lang="en-US" altLang="zh-CN" sz="1800" dirty="0"/>
              <a:t>1</a:t>
            </a:r>
            <a:r>
              <a:rPr lang="zh-CN" altLang="en-US" sz="1800" dirty="0">
                <a:latin typeface="宋体" pitchFamily="2" charset="-122"/>
              </a:rPr>
              <a:t>：表结点</a:t>
            </a:r>
            <a:r>
              <a:rPr lang="en-US" altLang="zh-CN" sz="1800" dirty="0">
                <a:latin typeface="宋体" pitchFamily="2" charset="-122"/>
              </a:rPr>
              <a:t>;</a:t>
            </a:r>
            <a:r>
              <a:rPr lang="zh-CN" altLang="en-US" sz="1800" dirty="0">
                <a:latin typeface="宋体" pitchFamily="2" charset="-122"/>
              </a:rPr>
              <a:t>为</a:t>
            </a:r>
            <a:r>
              <a:rPr lang="en-US" altLang="zh-CN" sz="1800" dirty="0"/>
              <a:t>0 </a:t>
            </a:r>
            <a:r>
              <a:rPr lang="zh-CN" altLang="en-US" sz="1800" dirty="0">
                <a:latin typeface="宋体" pitchFamily="2" charset="-122"/>
              </a:rPr>
              <a:t>：原子结点  </a:t>
            </a:r>
            <a:r>
              <a:rPr lang="zh-CN" altLang="en-US" sz="1800" dirty="0"/>
              <a:t>*</a:t>
            </a:r>
            <a:r>
              <a:rPr lang="en-US" altLang="zh-CN" sz="1800" dirty="0"/>
              <a:t>/</a:t>
            </a:r>
          </a:p>
          <a:p>
            <a:pPr marL="723900" lvl="2" fontAlgn="base">
              <a:lnSpc>
                <a:spcPct val="120000"/>
              </a:lnSpc>
              <a:spcBef>
                <a:spcPts val="600"/>
              </a:spcBef>
              <a:spcAft>
                <a:spcPct val="0"/>
              </a:spcAft>
              <a:buClr>
                <a:srgbClr val="3366FF"/>
              </a:buClr>
              <a:buSzPct val="80000"/>
              <a:buFont typeface="Wingdings" pitchFamily="2" charset="2"/>
              <a:buNone/>
            </a:pPr>
            <a:r>
              <a:rPr lang="en-US" altLang="zh-CN" dirty="0"/>
              <a:t>union</a:t>
            </a:r>
          </a:p>
          <a:p>
            <a:pPr marL="1079500" lvl="3" fontAlgn="base">
              <a:lnSpc>
                <a:spcPct val="120000"/>
              </a:lnSpc>
              <a:spcBef>
                <a:spcPts val="600"/>
              </a:spcBef>
              <a:spcAft>
                <a:spcPct val="0"/>
              </a:spcAft>
              <a:buClr>
                <a:srgbClr val="3366FF"/>
              </a:buClr>
              <a:buSzPct val="80000"/>
              <a:buFont typeface="Wingdings" pitchFamily="2" charset="2"/>
              <a:buNone/>
            </a:pPr>
            <a:r>
              <a:rPr lang="en-US" altLang="zh-CN" sz="1800" dirty="0"/>
              <a:t>{  </a:t>
            </a:r>
            <a:r>
              <a:rPr lang="en-US" altLang="zh-CN" sz="1800" dirty="0" err="1"/>
              <a:t>elemtype</a:t>
            </a:r>
            <a:r>
              <a:rPr lang="en-US" altLang="zh-CN" sz="1800" dirty="0"/>
              <a:t> value;     /* </a:t>
            </a:r>
            <a:r>
              <a:rPr lang="zh-CN" altLang="en-US" sz="1800" dirty="0">
                <a:latin typeface="宋体" pitchFamily="2" charset="-122"/>
              </a:rPr>
              <a:t>原子结点的</a:t>
            </a:r>
            <a:r>
              <a:rPr lang="zh-CN" altLang="en-US" sz="1800" dirty="0"/>
              <a:t>值域  *</a:t>
            </a:r>
            <a:r>
              <a:rPr lang="en-US" altLang="zh-CN" sz="1800" dirty="0"/>
              <a:t>/</a:t>
            </a:r>
          </a:p>
          <a:p>
            <a:pPr marL="1435100" lvl="4" fontAlgn="base">
              <a:lnSpc>
                <a:spcPct val="120000"/>
              </a:lnSpc>
              <a:spcBef>
                <a:spcPts val="600"/>
              </a:spcBef>
              <a:spcAft>
                <a:spcPct val="0"/>
              </a:spcAft>
              <a:buClr>
                <a:srgbClr val="3366FF"/>
              </a:buClr>
              <a:buSzPct val="80000"/>
              <a:buFont typeface="Wingdings" pitchFamily="2" charset="2"/>
              <a:buNone/>
            </a:pPr>
            <a:r>
              <a:rPr lang="en-US" altLang="zh-CN" sz="1800" dirty="0" err="1"/>
              <a:t>struct</a:t>
            </a:r>
            <a:endParaRPr lang="en-US" altLang="zh-CN" sz="1800" dirty="0"/>
          </a:p>
          <a:p>
            <a:pPr marL="1435100" lvl="4" fontAlgn="base">
              <a:lnSpc>
                <a:spcPct val="120000"/>
              </a:lnSpc>
              <a:spcBef>
                <a:spcPts val="600"/>
              </a:spcBef>
              <a:spcAft>
                <a:spcPct val="0"/>
              </a:spcAft>
              <a:buClr>
                <a:srgbClr val="3366FF"/>
              </a:buClr>
              <a:buSzPct val="80000"/>
              <a:buFont typeface="Wingdings" pitchFamily="2" charset="2"/>
              <a:buNone/>
            </a:pPr>
            <a:r>
              <a:rPr lang="en-US" altLang="zh-CN" sz="1800" dirty="0"/>
              <a:t>    {  </a:t>
            </a:r>
            <a:r>
              <a:rPr lang="en-US" altLang="zh-CN" sz="1800" dirty="0" err="1"/>
              <a:t>struct</a:t>
            </a:r>
            <a:r>
              <a:rPr lang="en-US" altLang="zh-CN" sz="1800" dirty="0"/>
              <a:t> </a:t>
            </a:r>
            <a:r>
              <a:rPr lang="en-US" altLang="zh-CN" sz="1800" dirty="0" err="1"/>
              <a:t>GLNode</a:t>
            </a:r>
            <a:r>
              <a:rPr lang="en-US" altLang="zh-CN" sz="1800" dirty="0"/>
              <a:t>  *</a:t>
            </a:r>
            <a:r>
              <a:rPr lang="en-US" altLang="zh-CN" sz="1800" dirty="0" err="1"/>
              <a:t>hp</a:t>
            </a:r>
            <a:r>
              <a:rPr lang="en-US" altLang="zh-CN" sz="1800" dirty="0"/>
              <a:t> , *</a:t>
            </a:r>
            <a:r>
              <a:rPr lang="en-US" altLang="zh-CN" sz="1800" dirty="0" err="1"/>
              <a:t>tp</a:t>
            </a:r>
            <a:r>
              <a:rPr lang="en-US" altLang="zh-CN" sz="1800" dirty="0"/>
              <a:t> ;</a:t>
            </a:r>
          </a:p>
          <a:p>
            <a:pPr marL="1435100" lvl="4" fontAlgn="base">
              <a:lnSpc>
                <a:spcPct val="120000"/>
              </a:lnSpc>
              <a:spcBef>
                <a:spcPts val="600"/>
              </a:spcBef>
              <a:spcAft>
                <a:spcPct val="0"/>
              </a:spcAft>
              <a:buClr>
                <a:srgbClr val="3366FF"/>
              </a:buClr>
              <a:buSzPct val="80000"/>
              <a:buFont typeface="Wingdings" pitchFamily="2" charset="2"/>
              <a:buNone/>
            </a:pPr>
            <a:r>
              <a:rPr lang="en-US" altLang="zh-CN" sz="1800" dirty="0"/>
              <a:t>     }</a:t>
            </a:r>
            <a:r>
              <a:rPr lang="zh-CN" altLang="en-US" sz="1800" dirty="0"/>
              <a:t> </a:t>
            </a:r>
            <a:r>
              <a:rPr lang="en-US" altLang="zh-CN" sz="1800" dirty="0" err="1"/>
              <a:t>ptr</a:t>
            </a:r>
            <a:r>
              <a:rPr lang="en-US" altLang="zh-CN" sz="1800" dirty="0"/>
              <a:t> ;   /*  </a:t>
            </a:r>
            <a:r>
              <a:rPr lang="en-US" altLang="zh-CN" sz="1800" dirty="0" err="1"/>
              <a:t>ptr</a:t>
            </a:r>
            <a:r>
              <a:rPr lang="zh-CN" altLang="en-US" sz="1800" dirty="0"/>
              <a:t>和</a:t>
            </a:r>
            <a:r>
              <a:rPr lang="en-US" altLang="zh-CN" sz="1800" dirty="0"/>
              <a:t>atom</a:t>
            </a:r>
            <a:r>
              <a:rPr lang="zh-CN" altLang="en-US" sz="1800" dirty="0">
                <a:latin typeface="宋体" pitchFamily="2" charset="-122"/>
              </a:rPr>
              <a:t>两成员共用  </a:t>
            </a:r>
            <a:r>
              <a:rPr lang="zh-CN" altLang="en-US" sz="1800" dirty="0"/>
              <a:t>*</a:t>
            </a:r>
            <a:r>
              <a:rPr lang="en-US" altLang="zh-CN" sz="1800" dirty="0"/>
              <a:t>/</a:t>
            </a:r>
          </a:p>
          <a:p>
            <a:pPr marL="1079500" lvl="3" fontAlgn="base">
              <a:lnSpc>
                <a:spcPct val="120000"/>
              </a:lnSpc>
              <a:spcBef>
                <a:spcPts val="600"/>
              </a:spcBef>
              <a:spcAft>
                <a:spcPct val="0"/>
              </a:spcAft>
              <a:buClr>
                <a:srgbClr val="3366FF"/>
              </a:buClr>
              <a:buSzPct val="80000"/>
              <a:buFont typeface="Wingdings" pitchFamily="2" charset="2"/>
              <a:buNone/>
            </a:pPr>
            <a:r>
              <a:rPr lang="en-US" altLang="zh-CN" sz="1800" dirty="0"/>
              <a:t>}</a:t>
            </a:r>
            <a:r>
              <a:rPr lang="zh-CN" altLang="en-US" sz="1800" dirty="0"/>
              <a:t> </a:t>
            </a:r>
            <a:r>
              <a:rPr lang="en-US" altLang="zh-CN" sz="1800" dirty="0" err="1"/>
              <a:t>Gdata</a:t>
            </a:r>
            <a:r>
              <a:rPr lang="en-US" altLang="zh-CN" sz="1800" dirty="0"/>
              <a:t> ; </a:t>
            </a:r>
          </a:p>
          <a:p>
            <a:pPr marL="355600" lvl="1" fontAlgn="base">
              <a:lnSpc>
                <a:spcPct val="120000"/>
              </a:lnSpc>
              <a:spcBef>
                <a:spcPts val="600"/>
              </a:spcBef>
              <a:spcAft>
                <a:spcPct val="0"/>
              </a:spcAft>
              <a:buClr>
                <a:srgbClr val="3366FF"/>
              </a:buClr>
              <a:buSzPct val="80000"/>
              <a:buFont typeface="Wingdings" pitchFamily="2" charset="2"/>
              <a:buNone/>
            </a:pPr>
            <a:r>
              <a:rPr lang="en-US" altLang="zh-CN" sz="1800" dirty="0"/>
              <a:t>} </a:t>
            </a:r>
            <a:r>
              <a:rPr lang="en-US" altLang="zh-CN" sz="1800" dirty="0" err="1"/>
              <a:t>GLNode</a:t>
            </a:r>
            <a:r>
              <a:rPr lang="en-US" altLang="zh-CN" sz="1800" dirty="0"/>
              <a:t> ;      /* </a:t>
            </a:r>
            <a:r>
              <a:rPr lang="zh-CN" altLang="en-US" sz="1800" dirty="0"/>
              <a:t>广义表</a:t>
            </a:r>
            <a:r>
              <a:rPr lang="zh-CN" altLang="en-US" sz="1800" dirty="0">
                <a:latin typeface="宋体" pitchFamily="2" charset="-122"/>
              </a:rPr>
              <a:t>结点类型</a:t>
            </a:r>
            <a:r>
              <a:rPr lang="zh-CN" altLang="en-US" sz="1800" dirty="0"/>
              <a:t>  *</a:t>
            </a:r>
            <a:r>
              <a:rPr lang="en-US" altLang="zh-CN" sz="1800" dirty="0"/>
              <a:t>/</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897984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广义表的存储结构</a:t>
            </a:r>
            <a:endParaRPr kumimoji="1" lang="zh-CN" altLang="en-US" dirty="0"/>
          </a:p>
        </p:txBody>
      </p:sp>
      <p:sp>
        <p:nvSpPr>
          <p:cNvPr id="3" name="内容占位符 2"/>
          <p:cNvSpPr>
            <a:spLocks noGrp="1"/>
          </p:cNvSpPr>
          <p:nvPr>
            <p:ph idx="1"/>
          </p:nvPr>
        </p:nvSpPr>
        <p:spPr>
          <a:xfrm>
            <a:off x="432000" y="818700"/>
            <a:ext cx="8280000" cy="5221740"/>
          </a:xfrm>
        </p:spPr>
        <p:txBody>
          <a:bodyPr/>
          <a:lstStyle/>
          <a:p>
            <a:pPr marL="12700" indent="-12700" eaLnBrk="0" fontAlgn="base" hangingPunct="0">
              <a:lnSpc>
                <a:spcPct val="125000"/>
              </a:lnSpc>
              <a:spcBef>
                <a:spcPct val="20000"/>
              </a:spcBef>
              <a:spcAft>
                <a:spcPct val="0"/>
              </a:spcAft>
              <a:buNone/>
            </a:pPr>
            <a:r>
              <a:rPr lang="zh-CN" altLang="en-US" dirty="0"/>
              <a:t>例</a:t>
            </a:r>
            <a:r>
              <a:rPr lang="zh-CN" altLang="en-US" dirty="0">
                <a:latin typeface="宋体" pitchFamily="2" charset="-122"/>
              </a:rPr>
              <a:t>：</a:t>
            </a:r>
            <a:r>
              <a:rPr lang="zh-CN" altLang="en-US" dirty="0"/>
              <a:t> 对</a:t>
            </a:r>
            <a:r>
              <a:rPr lang="en-US" altLang="zh-CN" dirty="0"/>
              <a:t>A=()</a:t>
            </a:r>
            <a:r>
              <a:rPr lang="zh-CN" altLang="en-US" dirty="0">
                <a:latin typeface="宋体" pitchFamily="2" charset="-122"/>
              </a:rPr>
              <a:t>，</a:t>
            </a:r>
            <a:r>
              <a:rPr lang="en-US" altLang="zh-CN" dirty="0"/>
              <a:t>B=(e)</a:t>
            </a:r>
            <a:r>
              <a:rPr lang="zh-CN" altLang="en-US" dirty="0">
                <a:latin typeface="宋体" pitchFamily="2" charset="-122"/>
              </a:rPr>
              <a:t>，</a:t>
            </a:r>
            <a:r>
              <a:rPr lang="en-US" altLang="zh-CN" dirty="0"/>
              <a:t>C=(a, (b, c, d) )</a:t>
            </a:r>
            <a:r>
              <a:rPr lang="zh-CN" altLang="en-US" dirty="0">
                <a:latin typeface="宋体" pitchFamily="2" charset="-122"/>
              </a:rPr>
              <a:t>，</a:t>
            </a:r>
            <a:r>
              <a:rPr lang="en-US" altLang="zh-CN" dirty="0"/>
              <a:t>D=(A, B, C)</a:t>
            </a:r>
            <a:r>
              <a:rPr lang="zh-CN" altLang="en-US" dirty="0">
                <a:latin typeface="宋体" pitchFamily="2" charset="-122"/>
              </a:rPr>
              <a:t>，</a:t>
            </a:r>
            <a:r>
              <a:rPr lang="en-US" altLang="zh-CN" dirty="0"/>
              <a:t>E=(a, E)</a:t>
            </a:r>
            <a:r>
              <a:rPr lang="zh-CN" altLang="en-US" dirty="0"/>
              <a:t>的广义表的存储结构如图所示</a:t>
            </a:r>
            <a:r>
              <a:rPr lang="zh-CN" altLang="en-US" dirty="0">
                <a:latin typeface="宋体" pitchFamily="2" charset="-122"/>
              </a:rPr>
              <a:t>。</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129" name="图片 128"/>
          <p:cNvPicPr>
            <a:picLocks noChangeAspect="1"/>
          </p:cNvPicPr>
          <p:nvPr/>
        </p:nvPicPr>
        <p:blipFill>
          <a:blip r:embed="rId2"/>
          <a:stretch>
            <a:fillRect/>
          </a:stretch>
        </p:blipFill>
        <p:spPr>
          <a:xfrm>
            <a:off x="1727947" y="1810326"/>
            <a:ext cx="5719450" cy="4334980"/>
          </a:xfrm>
          <a:prstGeom prst="rect">
            <a:avLst/>
          </a:prstGeom>
        </p:spPr>
      </p:pic>
    </p:spTree>
    <p:extLst>
      <p:ext uri="{BB962C8B-B14F-4D97-AF65-F5344CB8AC3E}">
        <p14:creationId xmlns:p14="http://schemas.microsoft.com/office/powerpoint/2010/main" val="669754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广义表的存储结构</a:t>
            </a:r>
            <a:endParaRPr kumimoji="1" lang="zh-CN" altLang="en-US" dirty="0"/>
          </a:p>
        </p:txBody>
      </p:sp>
      <p:sp>
        <p:nvSpPr>
          <p:cNvPr id="3" name="内容占位符 2"/>
          <p:cNvSpPr>
            <a:spLocks noGrp="1"/>
          </p:cNvSpPr>
          <p:nvPr>
            <p:ph idx="1"/>
          </p:nvPr>
        </p:nvSpPr>
        <p:spPr/>
        <p:txBody>
          <a:bodyPr>
            <a:normAutofit/>
          </a:bodyPr>
          <a:lstStyle/>
          <a:p>
            <a:pPr>
              <a:lnSpc>
                <a:spcPct val="150000"/>
              </a:lnSpc>
              <a:spcBef>
                <a:spcPts val="1800"/>
              </a:spcBef>
            </a:pPr>
            <a:r>
              <a:rPr lang="zh-CN" altLang="en-US" sz="2000" dirty="0">
                <a:latin typeface="Microsoft YaHei" charset="0"/>
                <a:ea typeface="Microsoft YaHei" charset="0"/>
                <a:cs typeface="Microsoft YaHei" charset="0"/>
              </a:rPr>
              <a:t>对于上述存储结构，有如下几个特点：</a:t>
            </a:r>
          </a:p>
          <a:p>
            <a:pPr marL="381000" lvl="1" indent="0">
              <a:lnSpc>
                <a:spcPct val="150000"/>
              </a:lnSpc>
              <a:spcBef>
                <a:spcPts val="1800"/>
              </a:spcBef>
              <a:buFont typeface="Wingdings" pitchFamily="2" charset="2"/>
              <a:buNone/>
            </a:pPr>
            <a:r>
              <a:rPr lang="en-US" altLang="zh-CN" dirty="0">
                <a:latin typeface="Microsoft YaHei" charset="0"/>
                <a:ea typeface="Microsoft YaHei" charset="0"/>
                <a:cs typeface="Microsoft YaHei" charset="0"/>
              </a:rPr>
              <a:t>(1) </a:t>
            </a:r>
            <a:r>
              <a:rPr lang="zh-CN" altLang="en-US" dirty="0">
                <a:latin typeface="Microsoft YaHei" charset="0"/>
                <a:ea typeface="Microsoft YaHei" charset="0"/>
                <a:cs typeface="Microsoft YaHei" charset="0"/>
              </a:rPr>
              <a:t>若广义表为空，表头指针为空；否则，表头指针总是指向一个表结点，其中</a:t>
            </a:r>
            <a:r>
              <a:rPr lang="en-US" altLang="zh-CN" dirty="0" err="1">
                <a:latin typeface="Microsoft YaHei" charset="0"/>
                <a:ea typeface="Microsoft YaHei" charset="0"/>
                <a:cs typeface="Microsoft YaHei" charset="0"/>
              </a:rPr>
              <a:t>hp</a:t>
            </a:r>
            <a:r>
              <a:rPr lang="zh-CN" altLang="en-US" dirty="0">
                <a:latin typeface="Microsoft YaHei" charset="0"/>
                <a:ea typeface="Microsoft YaHei" charset="0"/>
                <a:cs typeface="Microsoft YaHei" charset="0"/>
              </a:rPr>
              <a:t>指向广义表的表头结点</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或为原子结点，或为表结点</a:t>
            </a:r>
            <a:r>
              <a:rPr lang="en-US" altLang="zh-CN" dirty="0">
                <a:latin typeface="Microsoft YaHei" charset="0"/>
                <a:ea typeface="Microsoft YaHei" charset="0"/>
                <a:cs typeface="Microsoft YaHei" charset="0"/>
              </a:rPr>
              <a:t>) </a:t>
            </a:r>
            <a:r>
              <a:rPr lang="zh-CN" altLang="en-US" dirty="0">
                <a:latin typeface="Microsoft YaHei" charset="0"/>
                <a:ea typeface="Microsoft YaHei" charset="0"/>
                <a:cs typeface="Microsoft YaHei" charset="0"/>
              </a:rPr>
              <a:t>，</a:t>
            </a:r>
            <a:r>
              <a:rPr lang="en-US" altLang="zh-CN" dirty="0" err="1">
                <a:latin typeface="Microsoft YaHei" charset="0"/>
                <a:ea typeface="Microsoft YaHei" charset="0"/>
                <a:cs typeface="Microsoft YaHei" charset="0"/>
              </a:rPr>
              <a:t>tp</a:t>
            </a:r>
            <a:r>
              <a:rPr lang="zh-CN" altLang="en-US" dirty="0">
                <a:latin typeface="Microsoft YaHei" charset="0"/>
                <a:ea typeface="Microsoft YaHei" charset="0"/>
                <a:cs typeface="Microsoft YaHei" charset="0"/>
              </a:rPr>
              <a:t>指向广义表的表尾</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表尾为空时，指针为空，否则必为表结点</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a:t>
            </a:r>
          </a:p>
          <a:p>
            <a:pPr marL="381000" lvl="1" indent="0">
              <a:lnSpc>
                <a:spcPct val="150000"/>
              </a:lnSpc>
              <a:spcBef>
                <a:spcPts val="1800"/>
              </a:spcBef>
              <a:buFont typeface="Wingdings" pitchFamily="2" charset="2"/>
              <a:buNone/>
            </a:pPr>
            <a:r>
              <a:rPr lang="en-US" altLang="zh-CN" dirty="0">
                <a:latin typeface="Microsoft YaHei" charset="0"/>
                <a:ea typeface="Microsoft YaHei" charset="0"/>
                <a:cs typeface="Microsoft YaHei" charset="0"/>
              </a:rPr>
              <a:t>(2)  </a:t>
            </a:r>
            <a:r>
              <a:rPr lang="zh-CN" altLang="en-US" dirty="0">
                <a:latin typeface="Microsoft YaHei" charset="0"/>
                <a:ea typeface="Microsoft YaHei" charset="0"/>
                <a:cs typeface="Microsoft YaHei" charset="0"/>
              </a:rPr>
              <a:t>这种结构求广义表的长度、深度、表头、表尾的操作十分方便。</a:t>
            </a:r>
          </a:p>
          <a:p>
            <a:pPr marL="381000" lvl="1" indent="0">
              <a:lnSpc>
                <a:spcPct val="150000"/>
              </a:lnSpc>
              <a:spcBef>
                <a:spcPts val="1800"/>
              </a:spcBef>
              <a:buFont typeface="Wingdings" pitchFamily="2" charset="2"/>
              <a:buNone/>
            </a:pPr>
            <a:r>
              <a:rPr lang="en-US" altLang="zh-CN" dirty="0">
                <a:latin typeface="Microsoft YaHei" charset="0"/>
                <a:ea typeface="Microsoft YaHei" charset="0"/>
                <a:cs typeface="Microsoft YaHei" charset="0"/>
              </a:rPr>
              <a:t>(3)  </a:t>
            </a:r>
            <a:r>
              <a:rPr lang="zh-CN" altLang="en-US" dirty="0">
                <a:latin typeface="Microsoft YaHei" charset="0"/>
                <a:ea typeface="Microsoft YaHei" charset="0"/>
                <a:cs typeface="Microsoft YaHei" charset="0"/>
              </a:rPr>
              <a:t>表结点太多，造成空间浪费。</a:t>
            </a:r>
            <a:endParaRPr kumimoji="1" lang="zh-CN" altLang="en-US"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74529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数组的定义</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45" name="Rectangle 43"/>
          <p:cNvSpPr>
            <a:spLocks noChangeArrowheads="1"/>
          </p:cNvSpPr>
          <p:nvPr/>
        </p:nvSpPr>
        <p:spPr bwMode="auto">
          <a:xfrm>
            <a:off x="938495" y="3882374"/>
            <a:ext cx="2743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(a)</a:t>
            </a:r>
            <a:r>
              <a:rPr lang="en-US" sz="2000" b="1" dirty="0">
                <a:latin typeface="Arial" pitchFamily="34" charset="0"/>
              </a:rPr>
              <a:t> </a:t>
            </a:r>
            <a:r>
              <a:rPr lang="zh-CN" altLang="en-US" sz="2000" b="1" dirty="0">
                <a:solidFill>
                  <a:srgbClr val="0000FF"/>
                </a:solidFill>
              </a:rPr>
              <a:t>矩阵</a:t>
            </a:r>
            <a:r>
              <a:rPr lang="zh-CN" altLang="en-US" sz="2000" b="1" dirty="0">
                <a:latin typeface="Arial" pitchFamily="34" charset="0"/>
              </a:rPr>
              <a:t>表示形式</a:t>
            </a:r>
            <a:endParaRPr lang="zh-CN" altLang="en-US" sz="2000" b="1" dirty="0"/>
          </a:p>
        </p:txBody>
      </p:sp>
      <p:sp>
        <p:nvSpPr>
          <p:cNvPr id="46" name="Rectangle 44"/>
          <p:cNvSpPr>
            <a:spLocks noChangeArrowheads="1"/>
          </p:cNvSpPr>
          <p:nvPr/>
        </p:nvSpPr>
        <p:spPr bwMode="auto">
          <a:xfrm>
            <a:off x="4851127" y="2866839"/>
            <a:ext cx="358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(b) </a:t>
            </a:r>
            <a:r>
              <a:rPr lang="zh-CN" altLang="en-US" sz="2000" b="1" dirty="0">
                <a:solidFill>
                  <a:srgbClr val="0000FF"/>
                </a:solidFill>
              </a:rPr>
              <a:t>行向量</a:t>
            </a:r>
            <a:r>
              <a:rPr lang="zh-CN" altLang="en-US" sz="2000" b="1" dirty="0"/>
              <a:t>的一维数组形式</a:t>
            </a:r>
          </a:p>
        </p:txBody>
      </p:sp>
      <p:sp>
        <p:nvSpPr>
          <p:cNvPr id="47" name="Rectangle 45"/>
          <p:cNvSpPr>
            <a:spLocks noChangeArrowheads="1"/>
          </p:cNvSpPr>
          <p:nvPr/>
        </p:nvSpPr>
        <p:spPr bwMode="auto">
          <a:xfrm>
            <a:off x="4851127" y="5247203"/>
            <a:ext cx="358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fontAlgn="base" hangingPunct="0">
              <a:spcBef>
                <a:spcPct val="0"/>
              </a:spcBef>
              <a:spcAft>
                <a:spcPct val="0"/>
              </a:spcAft>
              <a:buFont typeface="Arial" pitchFamily="34" charset="0"/>
              <a:buNone/>
            </a:pPr>
            <a:r>
              <a:rPr lang="en-US" sz="2000" b="1" dirty="0"/>
              <a:t>(c)</a:t>
            </a:r>
            <a:r>
              <a:rPr lang="en-US" sz="2000" dirty="0">
                <a:effectLst>
                  <a:outerShdw blurRad="38100" dist="38100" dir="2700000" algn="tl">
                    <a:srgbClr val="000000"/>
                  </a:outerShdw>
                </a:effectLst>
                <a:latin typeface="Arial" pitchFamily="34" charset="0"/>
              </a:rPr>
              <a:t> </a:t>
            </a:r>
            <a:r>
              <a:rPr lang="zh-CN" altLang="en-US" sz="2000" b="1" dirty="0">
                <a:solidFill>
                  <a:srgbClr val="0000FF"/>
                </a:solidFill>
                <a:latin typeface="Arial" pitchFamily="34" charset="0"/>
              </a:rPr>
              <a:t>列向量</a:t>
            </a:r>
            <a:r>
              <a:rPr lang="zh-CN" altLang="en-US" sz="2000" b="1" dirty="0">
                <a:latin typeface="Arial" pitchFamily="34" charset="0"/>
              </a:rPr>
              <a:t>的一维数组形式</a:t>
            </a:r>
            <a:endParaRPr lang="zh-CN" altLang="en-US" sz="2000" b="1" dirty="0"/>
          </a:p>
        </p:txBody>
      </p:sp>
      <p:pic>
        <p:nvPicPr>
          <p:cNvPr id="49" name="图片 48"/>
          <p:cNvPicPr>
            <a:picLocks noChangeAspect="1"/>
          </p:cNvPicPr>
          <p:nvPr/>
        </p:nvPicPr>
        <p:blipFill>
          <a:blip r:embed="rId2"/>
          <a:stretch>
            <a:fillRect/>
          </a:stretch>
        </p:blipFill>
        <p:spPr>
          <a:xfrm>
            <a:off x="675483" y="2083117"/>
            <a:ext cx="3006212" cy="1799257"/>
          </a:xfrm>
          <a:prstGeom prst="rect">
            <a:avLst/>
          </a:prstGeom>
        </p:spPr>
      </p:pic>
      <p:pic>
        <p:nvPicPr>
          <p:cNvPr id="50" name="图片 49"/>
          <p:cNvPicPr>
            <a:picLocks noChangeAspect="1"/>
          </p:cNvPicPr>
          <p:nvPr/>
        </p:nvPicPr>
        <p:blipFill>
          <a:blip r:embed="rId3"/>
          <a:stretch>
            <a:fillRect/>
          </a:stretch>
        </p:blipFill>
        <p:spPr>
          <a:xfrm>
            <a:off x="4572000" y="884870"/>
            <a:ext cx="2829543" cy="1955860"/>
          </a:xfrm>
          <a:prstGeom prst="rect">
            <a:avLst/>
          </a:prstGeom>
        </p:spPr>
      </p:pic>
      <p:pic>
        <p:nvPicPr>
          <p:cNvPr id="51" name="图片 50"/>
          <p:cNvPicPr>
            <a:picLocks noChangeAspect="1"/>
          </p:cNvPicPr>
          <p:nvPr/>
        </p:nvPicPr>
        <p:blipFill>
          <a:blip r:embed="rId4"/>
          <a:stretch>
            <a:fillRect/>
          </a:stretch>
        </p:blipFill>
        <p:spPr>
          <a:xfrm>
            <a:off x="4503634" y="3450238"/>
            <a:ext cx="3552380" cy="1770856"/>
          </a:xfrm>
          <a:prstGeom prst="rect">
            <a:avLst/>
          </a:prstGeom>
        </p:spPr>
      </p:pic>
      <p:sp>
        <p:nvSpPr>
          <p:cNvPr id="52" name="矩形 51"/>
          <p:cNvSpPr/>
          <p:nvPr/>
        </p:nvSpPr>
        <p:spPr>
          <a:xfrm>
            <a:off x="432000" y="913494"/>
            <a:ext cx="2595582" cy="400110"/>
          </a:xfrm>
          <a:prstGeom prst="rect">
            <a:avLst/>
          </a:prstGeom>
        </p:spPr>
        <p:txBody>
          <a:bodyPr wrap="none">
            <a:spAutoFit/>
          </a:bodyPr>
          <a:lstStyle/>
          <a:p>
            <a:pPr marL="265113" indent="-265113">
              <a:buFont typeface="Arial" panose="020B0604020202020204" pitchFamily="34" charset="0"/>
              <a:buChar char="•"/>
            </a:pPr>
            <a:r>
              <a:rPr lang="zh-CN" altLang="en-US" sz="2000" b="1" dirty="0"/>
              <a:t>二维数组图例形式</a:t>
            </a:r>
          </a:p>
        </p:txBody>
      </p:sp>
    </p:spTree>
    <p:extLst>
      <p:ext uri="{BB962C8B-B14F-4D97-AF65-F5344CB8AC3E}">
        <p14:creationId xmlns:p14="http://schemas.microsoft.com/office/powerpoint/2010/main" val="632704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a:t>Summary</a:t>
            </a:r>
            <a:endParaRPr lang="zh-CN" altLang="en-US" sz="2400" dirty="0"/>
          </a:p>
        </p:txBody>
      </p:sp>
      <p:sp>
        <p:nvSpPr>
          <p:cNvPr id="3" name="内容占位符 2"/>
          <p:cNvSpPr>
            <a:spLocks noGrp="1"/>
          </p:cNvSpPr>
          <p:nvPr>
            <p:ph idx="1"/>
          </p:nvPr>
        </p:nvSpPr>
        <p:spPr/>
        <p:txBody>
          <a:bodyPr/>
          <a:lstStyle/>
          <a:p>
            <a:pPr>
              <a:lnSpc>
                <a:spcPct val="150000"/>
              </a:lnSpc>
            </a:pPr>
            <a:r>
              <a:rPr lang="zh-CN" altLang="en-US" dirty="0"/>
              <a:t>数组的定义</a:t>
            </a:r>
          </a:p>
          <a:p>
            <a:pPr>
              <a:lnSpc>
                <a:spcPct val="150000"/>
              </a:lnSpc>
            </a:pPr>
            <a:r>
              <a:rPr lang="zh-CN" altLang="en-US" dirty="0"/>
              <a:t>数组的顺序表示</a:t>
            </a:r>
          </a:p>
          <a:p>
            <a:pPr>
              <a:lnSpc>
                <a:spcPct val="150000"/>
              </a:lnSpc>
            </a:pPr>
            <a:r>
              <a:rPr lang="zh-CN" altLang="en-US" dirty="0"/>
              <a:t>矩阵的压缩存储（特殊矩阵，稀疏矩阵）</a:t>
            </a:r>
          </a:p>
          <a:p>
            <a:pPr>
              <a:lnSpc>
                <a:spcPct val="150000"/>
              </a:lnSpc>
            </a:pPr>
            <a:r>
              <a:rPr lang="zh-CN" altLang="en-US" dirty="0">
                <a:solidFill>
                  <a:srgbClr val="005825"/>
                </a:solidFill>
              </a:rPr>
              <a:t>广义表的定义</a:t>
            </a:r>
          </a:p>
          <a:p>
            <a:pPr>
              <a:lnSpc>
                <a:spcPct val="150000"/>
              </a:lnSpc>
            </a:pPr>
            <a:r>
              <a:rPr lang="zh-CN" altLang="en-US" dirty="0">
                <a:solidFill>
                  <a:srgbClr val="005825"/>
                </a:solidFill>
              </a:rPr>
              <a:t>广义表的存储结构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70</a:t>
            </a:fld>
            <a:endParaRPr lang="zh-CN" altLang="en-US" dirty="0"/>
          </a:p>
        </p:txBody>
      </p:sp>
    </p:spTree>
    <p:extLst>
      <p:ext uri="{BB962C8B-B14F-4D97-AF65-F5344CB8AC3E}">
        <p14:creationId xmlns:p14="http://schemas.microsoft.com/office/powerpoint/2010/main" val="268361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数组的定义</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598288767"/>
              </p:ext>
            </p:extLst>
          </p:nvPr>
        </p:nvGraphicFramePr>
        <p:xfrm>
          <a:off x="2155613" y="1197544"/>
          <a:ext cx="4832774" cy="2389981"/>
        </p:xfrm>
        <a:graphic>
          <a:graphicData uri="http://schemas.openxmlformats.org/presentationml/2006/ole">
            <mc:AlternateContent xmlns:mc="http://schemas.openxmlformats.org/markup-compatibility/2006">
              <mc:Choice xmlns:v="urn:schemas-microsoft-com:vml" Requires="v">
                <p:oleObj name="Equation" r:id="rId2" imgW="1866600" imgH="939600" progId="Equation.3">
                  <p:embed/>
                </p:oleObj>
              </mc:Choice>
              <mc:Fallback>
                <p:oleObj name="Equation" r:id="rId2" imgW="186660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r="877"/>
                      <a:stretch>
                        <a:fillRect/>
                      </a:stretch>
                    </p:blipFill>
                    <p:spPr bwMode="auto">
                      <a:xfrm>
                        <a:off x="2155613" y="1197544"/>
                        <a:ext cx="4832774" cy="2389981"/>
                      </a:xfrm>
                      <a:prstGeom prst="rect">
                        <a:avLst/>
                      </a:prstGeom>
                      <a:solidFill>
                        <a:srgbClr val="FFFFFF"/>
                      </a:solidFill>
                      <a:ln>
                        <a:noFill/>
                      </a:ln>
                      <a:effectLst/>
                    </p:spPr>
                  </p:pic>
                </p:oleObj>
              </mc:Fallback>
            </mc:AlternateContent>
          </a:graphicData>
        </a:graphic>
      </p:graphicFrame>
      <p:sp>
        <p:nvSpPr>
          <p:cNvPr id="7" name="Text Box 3"/>
          <p:cNvSpPr txBox="1">
            <a:spLocks noChangeArrowheads="1"/>
          </p:cNvSpPr>
          <p:nvPr/>
        </p:nvSpPr>
        <p:spPr bwMode="auto">
          <a:xfrm>
            <a:off x="818938" y="3940969"/>
            <a:ext cx="2492990" cy="158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zh-CN" altLang="en-US" sz="2400" dirty="0">
                <a:ea typeface="宋体" panose="02010600030101010101" pitchFamily="2" charset="-122"/>
              </a:rPr>
              <a:t>数组的特点：</a:t>
            </a:r>
          </a:p>
          <a:p>
            <a:pPr marL="457200" indent="-457200" eaLnBrk="1" hangingPunct="1">
              <a:lnSpc>
                <a:spcPct val="140000"/>
              </a:lnSpc>
              <a:buFont typeface="Arial" panose="020B0604020202020204" pitchFamily="34" charset="0"/>
              <a:buChar char="•"/>
            </a:pPr>
            <a:r>
              <a:rPr lang="zh-CN" altLang="en-US" sz="2400" dirty="0">
                <a:ea typeface="宋体" panose="02010600030101010101" pitchFamily="2" charset="-122"/>
              </a:rPr>
              <a:t>元素数目固定</a:t>
            </a:r>
          </a:p>
          <a:p>
            <a:pPr marL="457200" indent="-457200" eaLnBrk="1" hangingPunct="1">
              <a:lnSpc>
                <a:spcPct val="140000"/>
              </a:lnSpc>
              <a:buFont typeface="Arial" panose="020B0604020202020204" pitchFamily="34" charset="0"/>
              <a:buChar char="•"/>
            </a:pPr>
            <a:r>
              <a:rPr lang="zh-CN" altLang="en-US" sz="2400" dirty="0">
                <a:ea typeface="宋体" panose="02010600030101010101" pitchFamily="2" charset="-122"/>
              </a:rPr>
              <a:t>下标有界</a:t>
            </a:r>
          </a:p>
        </p:txBody>
      </p:sp>
      <p:sp>
        <p:nvSpPr>
          <p:cNvPr id="8" name="Text Box 4"/>
          <p:cNvSpPr txBox="1">
            <a:spLocks noChangeArrowheads="1"/>
          </p:cNvSpPr>
          <p:nvPr/>
        </p:nvSpPr>
        <p:spPr bwMode="auto">
          <a:xfrm>
            <a:off x="4943475" y="3966369"/>
            <a:ext cx="2800767" cy="10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zh-CN" altLang="en-US" sz="2400" dirty="0">
                <a:ea typeface="宋体" panose="02010600030101010101" pitchFamily="2" charset="-122"/>
              </a:rPr>
              <a:t>数组的操作：</a:t>
            </a:r>
          </a:p>
          <a:p>
            <a:pPr marL="457200" indent="-457200" eaLnBrk="1" hangingPunct="1">
              <a:lnSpc>
                <a:spcPct val="140000"/>
              </a:lnSpc>
              <a:buFont typeface="Arial" panose="020B0604020202020204" pitchFamily="34" charset="0"/>
              <a:buChar char="•"/>
            </a:pPr>
            <a:r>
              <a:rPr lang="zh-CN" altLang="en-US" sz="2400" dirty="0">
                <a:ea typeface="宋体" panose="02010600030101010101" pitchFamily="2" charset="-122"/>
              </a:rPr>
              <a:t>照下标进行读写</a:t>
            </a:r>
          </a:p>
        </p:txBody>
      </p:sp>
      <p:sp>
        <p:nvSpPr>
          <p:cNvPr id="9" name="Rectangle 6"/>
          <p:cNvSpPr>
            <a:spLocks noChangeArrowheads="1"/>
          </p:cNvSpPr>
          <p:nvPr/>
        </p:nvSpPr>
        <p:spPr bwMode="auto">
          <a:xfrm>
            <a:off x="4841875" y="3908127"/>
            <a:ext cx="3673475" cy="2012391"/>
          </a:xfrm>
          <a:prstGeom prst="rect">
            <a:avLst/>
          </a:prstGeom>
          <a:noFill/>
          <a:ln w="38100">
            <a:solidFill>
              <a:srgbClr val="005825"/>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 name="Rectangle 6"/>
          <p:cNvSpPr>
            <a:spLocks noChangeArrowheads="1"/>
          </p:cNvSpPr>
          <p:nvPr/>
        </p:nvSpPr>
        <p:spPr bwMode="auto">
          <a:xfrm>
            <a:off x="650875" y="3908127"/>
            <a:ext cx="3673475" cy="2012391"/>
          </a:xfrm>
          <a:prstGeom prst="rect">
            <a:avLst/>
          </a:prstGeom>
          <a:noFill/>
          <a:ln w="38100">
            <a:solidFill>
              <a:srgbClr val="005825"/>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31802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数组的顺序表示和实现</a:t>
            </a:r>
          </a:p>
        </p:txBody>
      </p:sp>
      <p:sp>
        <p:nvSpPr>
          <p:cNvPr id="3" name="内容占位符 2"/>
          <p:cNvSpPr>
            <a:spLocks noGrp="1"/>
          </p:cNvSpPr>
          <p:nvPr>
            <p:ph idx="1"/>
          </p:nvPr>
        </p:nvSpPr>
        <p:spPr>
          <a:xfrm>
            <a:off x="346540" y="976838"/>
            <a:ext cx="8455626" cy="5063602"/>
          </a:xfrm>
        </p:spPr>
        <p:txBody>
          <a:bodyPr>
            <a:normAutofit/>
          </a:bodyPr>
          <a:lstStyle/>
          <a:p>
            <a:pPr>
              <a:lnSpc>
                <a:spcPct val="150000"/>
              </a:lnSpc>
              <a:spcBef>
                <a:spcPts val="2400"/>
              </a:spcBef>
            </a:pPr>
            <a:r>
              <a:rPr lang="zh-CN" altLang="en-US" sz="1800" dirty="0">
                <a:latin typeface="Microsoft YaHei" charset="0"/>
                <a:ea typeface="Microsoft YaHei" charset="0"/>
                <a:cs typeface="Microsoft YaHei" charset="0"/>
              </a:rPr>
              <a:t>数组一般不做插入和删除操作，也就是说，数组一旦建立，结构中的元素个数和元素间的关系就不再发生变化。因此，一般都是</a:t>
            </a:r>
            <a:r>
              <a:rPr lang="zh-CN" altLang="en-US" sz="1800" dirty="0">
                <a:solidFill>
                  <a:srgbClr val="FF0000"/>
                </a:solidFill>
                <a:latin typeface="Microsoft YaHei" charset="0"/>
                <a:ea typeface="Microsoft YaHei" charset="0"/>
                <a:cs typeface="Microsoft YaHei" charset="0"/>
              </a:rPr>
              <a:t>采用顺序存储的方法来表示数组</a:t>
            </a:r>
            <a:r>
              <a:rPr lang="zh-CN" altLang="en-US" sz="1800" dirty="0">
                <a:latin typeface="Microsoft YaHei" charset="0"/>
                <a:ea typeface="Microsoft YaHei" charset="0"/>
                <a:cs typeface="Microsoft YaHei" charset="0"/>
              </a:rPr>
              <a:t>。</a:t>
            </a:r>
          </a:p>
          <a:p>
            <a:pPr>
              <a:lnSpc>
                <a:spcPct val="150000"/>
              </a:lnSpc>
              <a:spcBef>
                <a:spcPts val="2400"/>
              </a:spcBef>
            </a:pPr>
            <a:r>
              <a:rPr lang="zh-CN" altLang="en-US" sz="1800" b="1" dirty="0">
                <a:solidFill>
                  <a:srgbClr val="0000FF"/>
                </a:solidFill>
                <a:latin typeface="Microsoft YaHei" charset="0"/>
                <a:ea typeface="Microsoft YaHei" charset="0"/>
                <a:cs typeface="Microsoft YaHei" charset="0"/>
              </a:rPr>
              <a:t>问题</a:t>
            </a:r>
            <a:r>
              <a:rPr lang="zh-CN" altLang="en-US" sz="1800" dirty="0">
                <a:latin typeface="Microsoft YaHei" charset="0"/>
                <a:ea typeface="Microsoft YaHei" charset="0"/>
                <a:cs typeface="Microsoft YaHei" charset="0"/>
              </a:rPr>
              <a:t>：计算机的</a:t>
            </a:r>
            <a:r>
              <a:rPr lang="zh-CN" altLang="en-US" sz="1800" dirty="0">
                <a:solidFill>
                  <a:srgbClr val="FF0000"/>
                </a:solidFill>
                <a:latin typeface="Microsoft YaHei" charset="0"/>
                <a:ea typeface="Microsoft YaHei" charset="0"/>
                <a:cs typeface="Microsoft YaHei" charset="0"/>
              </a:rPr>
              <a:t>内存结构是一维</a:t>
            </a:r>
            <a:r>
              <a:rPr lang="en-US" altLang="zh-CN" sz="1800" dirty="0">
                <a:solidFill>
                  <a:srgbClr val="FF0000"/>
                </a:solidFill>
                <a:latin typeface="Microsoft YaHei" charset="0"/>
                <a:ea typeface="Microsoft YaHei" charset="0"/>
                <a:cs typeface="Microsoft YaHei" charset="0"/>
              </a:rPr>
              <a:t>(</a:t>
            </a:r>
            <a:r>
              <a:rPr lang="zh-CN" altLang="en-US" sz="1800" dirty="0">
                <a:solidFill>
                  <a:srgbClr val="FF0000"/>
                </a:solidFill>
                <a:latin typeface="Microsoft YaHei" charset="0"/>
                <a:ea typeface="Microsoft YaHei" charset="0"/>
                <a:cs typeface="Microsoft YaHei" charset="0"/>
              </a:rPr>
              <a:t>线性</a:t>
            </a:r>
            <a:r>
              <a:rPr lang="en-US" altLang="zh-CN" sz="1800" dirty="0">
                <a:solidFill>
                  <a:srgbClr val="FF0000"/>
                </a:solidFill>
                <a:latin typeface="Microsoft YaHei" charset="0"/>
                <a:ea typeface="Microsoft YaHei" charset="0"/>
                <a:cs typeface="Microsoft YaHei" charset="0"/>
              </a:rPr>
              <a:t>)</a:t>
            </a:r>
            <a:r>
              <a:rPr lang="zh-CN" altLang="en-US" sz="1800" dirty="0">
                <a:solidFill>
                  <a:srgbClr val="FF0000"/>
                </a:solidFill>
                <a:latin typeface="Microsoft YaHei" charset="0"/>
                <a:ea typeface="Microsoft YaHei" charset="0"/>
                <a:cs typeface="Microsoft YaHei" charset="0"/>
              </a:rPr>
              <a:t>地址结构</a:t>
            </a:r>
            <a:r>
              <a:rPr lang="zh-CN" altLang="en-US" sz="1800" dirty="0">
                <a:latin typeface="Microsoft YaHei" charset="0"/>
                <a:ea typeface="Microsoft YaHei" charset="0"/>
                <a:cs typeface="Microsoft YaHei" charset="0"/>
              </a:rPr>
              <a:t>，对于多维数组，将其存放</a:t>
            </a:r>
            <a:r>
              <a:rPr lang="en-US" altLang="zh-CN" sz="1800" dirty="0">
                <a:latin typeface="Microsoft YaHei" charset="0"/>
                <a:ea typeface="Microsoft YaHei" charset="0"/>
                <a:cs typeface="Microsoft YaHei" charset="0"/>
              </a:rPr>
              <a:t>(</a:t>
            </a:r>
            <a:r>
              <a:rPr lang="zh-CN" altLang="en-US" sz="1800" dirty="0">
                <a:latin typeface="Microsoft YaHei" charset="0"/>
                <a:ea typeface="Microsoft YaHei" charset="0"/>
                <a:cs typeface="Microsoft YaHei" charset="0"/>
              </a:rPr>
              <a:t>映射</a:t>
            </a:r>
            <a:r>
              <a:rPr lang="en-US" altLang="zh-CN" sz="1800" dirty="0">
                <a:latin typeface="Microsoft YaHei" charset="0"/>
                <a:ea typeface="Microsoft YaHei" charset="0"/>
                <a:cs typeface="Microsoft YaHei" charset="0"/>
              </a:rPr>
              <a:t>)</a:t>
            </a:r>
            <a:r>
              <a:rPr lang="zh-CN" altLang="en-US" sz="1800" dirty="0">
                <a:latin typeface="Microsoft YaHei" charset="0"/>
                <a:ea typeface="Microsoft YaHei" charset="0"/>
                <a:cs typeface="Microsoft YaHei" charset="0"/>
              </a:rPr>
              <a:t>到内存一维结构时，有个</a:t>
            </a:r>
            <a:r>
              <a:rPr lang="zh-CN" altLang="en-US" sz="1800" dirty="0">
                <a:solidFill>
                  <a:srgbClr val="FF0000"/>
                </a:solidFill>
                <a:latin typeface="Microsoft YaHei" charset="0"/>
                <a:ea typeface="Microsoft YaHei" charset="0"/>
                <a:cs typeface="Microsoft YaHei" charset="0"/>
              </a:rPr>
              <a:t>次序约定问题</a:t>
            </a:r>
            <a:r>
              <a:rPr lang="zh-CN" altLang="en-US" sz="1800" dirty="0">
                <a:latin typeface="Microsoft YaHei" charset="0"/>
                <a:ea typeface="Microsoft YaHei" charset="0"/>
                <a:cs typeface="Microsoft YaHei" charset="0"/>
              </a:rPr>
              <a:t>。</a:t>
            </a:r>
            <a:endParaRPr lang="en-US" altLang="zh-CN" sz="1800" dirty="0">
              <a:latin typeface="Microsoft YaHei" charset="0"/>
              <a:ea typeface="Microsoft YaHei" charset="0"/>
              <a:cs typeface="Microsoft YaHei" charset="0"/>
            </a:endParaRPr>
          </a:p>
          <a:p>
            <a:pPr>
              <a:lnSpc>
                <a:spcPct val="150000"/>
              </a:lnSpc>
              <a:spcBef>
                <a:spcPts val="2400"/>
              </a:spcBef>
            </a:pPr>
            <a:r>
              <a:rPr lang="zh-CN" altLang="en-US" sz="1800" dirty="0">
                <a:latin typeface="Microsoft YaHei" charset="0"/>
                <a:ea typeface="Microsoft YaHei" charset="0"/>
                <a:cs typeface="Microsoft YaHei" charset="0"/>
              </a:rPr>
              <a:t>即必须按某种次序将数组元素排成一列序列，然后将这个线性序列存放到内存中。</a:t>
            </a:r>
          </a:p>
          <a:p>
            <a:pPr>
              <a:lnSpc>
                <a:spcPct val="150000"/>
              </a:lnSpc>
              <a:spcBef>
                <a:spcPts val="2400"/>
              </a:spcBef>
            </a:pPr>
            <a:r>
              <a:rPr lang="zh-CN" altLang="en-US" sz="1800" dirty="0">
                <a:latin typeface="Microsoft YaHei" charset="0"/>
                <a:ea typeface="Microsoft YaHei" charset="0"/>
                <a:cs typeface="Microsoft YaHei" charset="0"/>
              </a:rPr>
              <a:t>二维数组是最简单的多维数组，以此为例说明多维数组存放 </a:t>
            </a:r>
            <a:r>
              <a:rPr lang="en-US" altLang="zh-CN" sz="1800" dirty="0">
                <a:latin typeface="Microsoft YaHei" charset="0"/>
                <a:ea typeface="Microsoft YaHei" charset="0"/>
                <a:cs typeface="Microsoft YaHei" charset="0"/>
              </a:rPr>
              <a:t>(</a:t>
            </a:r>
            <a:r>
              <a:rPr lang="zh-CN" altLang="en-US" sz="1800" dirty="0">
                <a:latin typeface="Microsoft YaHei" charset="0"/>
                <a:ea typeface="Microsoft YaHei" charset="0"/>
                <a:cs typeface="Microsoft YaHei" charset="0"/>
              </a:rPr>
              <a:t>映射</a:t>
            </a:r>
            <a:r>
              <a:rPr lang="en-US" altLang="zh-CN" sz="1800" dirty="0">
                <a:latin typeface="Microsoft YaHei" charset="0"/>
                <a:ea typeface="Microsoft YaHei" charset="0"/>
                <a:cs typeface="Microsoft YaHei" charset="0"/>
              </a:rPr>
              <a:t>) </a:t>
            </a:r>
            <a:r>
              <a:rPr lang="zh-CN" altLang="en-US" sz="1800" dirty="0">
                <a:latin typeface="Microsoft YaHei" charset="0"/>
                <a:ea typeface="Microsoft YaHei" charset="0"/>
                <a:cs typeface="Microsoft YaHei" charset="0"/>
              </a:rPr>
              <a:t>到内存一维结构时的</a:t>
            </a:r>
            <a:r>
              <a:rPr lang="zh-CN" altLang="en-US" sz="1800" dirty="0">
                <a:solidFill>
                  <a:srgbClr val="FF0000"/>
                </a:solidFill>
                <a:latin typeface="Microsoft YaHei" charset="0"/>
                <a:ea typeface="Microsoft YaHei" charset="0"/>
                <a:cs typeface="Microsoft YaHei" charset="0"/>
              </a:rPr>
              <a:t>次序约定问题</a:t>
            </a:r>
            <a:r>
              <a:rPr lang="zh-CN" altLang="en-US" sz="1800" dirty="0">
                <a:latin typeface="Microsoft YaHei" charset="0"/>
                <a:ea typeface="Microsoft YaHei" charset="0"/>
                <a:cs typeface="Microsoft YaHei" charset="0"/>
              </a:rPr>
              <a: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Tree>
    <p:extLst>
      <p:ext uri="{BB962C8B-B14F-4D97-AF65-F5344CB8AC3E}">
        <p14:creationId xmlns:p14="http://schemas.microsoft.com/office/powerpoint/2010/main" val="417423005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21610</TotalTime>
  <Words>8028</Words>
  <Application>Microsoft Office PowerPoint</Application>
  <PresentationFormat>全屏显示(4:3)</PresentationFormat>
  <Paragraphs>692</Paragraphs>
  <Slides>70</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70</vt:i4>
      </vt:variant>
    </vt:vector>
  </HeadingPairs>
  <TitlesOfParts>
    <vt:vector size="84" baseType="lpstr">
      <vt:lpstr>楷体_GB2312</vt:lpstr>
      <vt:lpstr>宋体</vt:lpstr>
      <vt:lpstr>微软雅黑</vt:lpstr>
      <vt:lpstr>微软雅黑</vt:lpstr>
      <vt:lpstr>Arial</vt:lpstr>
      <vt:lpstr>Calibri</vt:lpstr>
      <vt:lpstr>Calibri Light</vt:lpstr>
      <vt:lpstr>Cambria Math</vt:lpstr>
      <vt:lpstr>Times New Roman</vt:lpstr>
      <vt:lpstr>Wingdings</vt:lpstr>
      <vt:lpstr>Office 主题</vt:lpstr>
      <vt:lpstr>Equation</vt:lpstr>
      <vt:lpstr>Document</vt:lpstr>
      <vt:lpstr>公式</vt:lpstr>
      <vt:lpstr>Array</vt:lpstr>
      <vt:lpstr>数组和广义表 </vt:lpstr>
      <vt:lpstr>数组与向量</vt:lpstr>
      <vt:lpstr>数组与广义表</vt:lpstr>
      <vt:lpstr>数组的定义</vt:lpstr>
      <vt:lpstr>数组的定义</vt:lpstr>
      <vt:lpstr>数组的定义</vt:lpstr>
      <vt:lpstr>数组的定义</vt:lpstr>
      <vt:lpstr>数组的顺序表示和实现</vt:lpstr>
      <vt:lpstr>数组的顺序表示和实现</vt:lpstr>
      <vt:lpstr>数组的顺序表示和实现</vt:lpstr>
      <vt:lpstr>数组的顺序表示和实现</vt:lpstr>
      <vt:lpstr>数组的顺序表示和实现</vt:lpstr>
      <vt:lpstr>数组的顺序表示和实现</vt:lpstr>
      <vt:lpstr>数组的顺序表示和实现</vt:lpstr>
      <vt:lpstr>数组的顺序表示和实现</vt:lpstr>
      <vt:lpstr>数组的顺序表示和实现</vt:lpstr>
      <vt:lpstr>数组的顺序表示和实现</vt:lpstr>
      <vt:lpstr>Exercise</vt:lpstr>
      <vt:lpstr>Exercise</vt:lpstr>
      <vt:lpstr>Exercise</vt:lpstr>
      <vt:lpstr>数据压缩</vt:lpstr>
      <vt:lpstr>矩阵的压缩存储</vt:lpstr>
      <vt:lpstr>矩阵的压缩存储</vt:lpstr>
      <vt:lpstr>矩阵的压缩存储</vt:lpstr>
      <vt:lpstr>矩阵的压缩存储--对称矩阵</vt:lpstr>
      <vt:lpstr>矩阵的压缩存储--对称矩阵</vt:lpstr>
      <vt:lpstr>矩阵的压缩存储--对称矩阵</vt:lpstr>
      <vt:lpstr>矩阵的压缩存储--对称矩阵</vt:lpstr>
      <vt:lpstr>矩阵的压缩存储--三角矩阵</vt:lpstr>
      <vt:lpstr>矩阵的压缩存储--三角矩阵</vt:lpstr>
      <vt:lpstr>矩阵的压缩存储--对角矩阵</vt:lpstr>
      <vt:lpstr>矩阵的压缩存储--对角矩阵</vt:lpstr>
      <vt:lpstr>矩阵的压缩存储--对角矩阵</vt:lpstr>
      <vt:lpstr>矩阵的压缩存储--对角矩阵</vt:lpstr>
      <vt:lpstr>稀疏矩阵</vt:lpstr>
      <vt:lpstr>稀疏矩阵</vt:lpstr>
      <vt:lpstr>稀疏矩阵</vt:lpstr>
      <vt:lpstr>稀疏矩阵</vt:lpstr>
      <vt:lpstr>稀疏矩阵</vt:lpstr>
      <vt:lpstr>稀疏矩阵</vt:lpstr>
      <vt:lpstr>稀疏矩阵的转置</vt:lpstr>
      <vt:lpstr>稀疏矩阵的转置</vt:lpstr>
      <vt:lpstr>稀疏矩阵的转置</vt:lpstr>
      <vt:lpstr>稀疏矩阵的快速转置</vt:lpstr>
      <vt:lpstr>稀疏矩阵的快速转置</vt:lpstr>
      <vt:lpstr>十字链表</vt:lpstr>
      <vt:lpstr>十字链表</vt:lpstr>
      <vt:lpstr>十字链表</vt:lpstr>
      <vt:lpstr>分析</vt:lpstr>
      <vt:lpstr>Exercises</vt:lpstr>
      <vt:lpstr>Applications: Array Representation</vt:lpstr>
      <vt:lpstr>Applications: Array Representation</vt:lpstr>
      <vt:lpstr>Applications: Array Decomposition</vt:lpstr>
      <vt:lpstr>Applications: Array Decomposition</vt:lpstr>
      <vt:lpstr>Applications: Array Decomposition</vt:lpstr>
      <vt:lpstr>Applications: Array Decomposition</vt:lpstr>
      <vt:lpstr>Applications: Array Transformation</vt:lpstr>
      <vt:lpstr>Applications: Matrix Multiplication</vt:lpstr>
      <vt:lpstr>数组和广义表 </vt:lpstr>
      <vt:lpstr>广义表</vt:lpstr>
      <vt:lpstr>广义表的定义</vt:lpstr>
      <vt:lpstr>广义表的定义</vt:lpstr>
      <vt:lpstr>广义表的定义</vt:lpstr>
      <vt:lpstr>广义表的定义</vt:lpstr>
      <vt:lpstr>广义表的存储结构</vt:lpstr>
      <vt:lpstr>广义表的存储结构</vt:lpstr>
      <vt:lpstr>广义表的存储结构</vt:lpstr>
      <vt:lpstr>广义表的存储结构</vt:lpstr>
      <vt:lpstr>Summary</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882</cp:revision>
  <cp:lastPrinted>2014-03-01T11:01:30Z</cp:lastPrinted>
  <dcterms:created xsi:type="dcterms:W3CDTF">2014-02-24T09:24:21Z</dcterms:created>
  <dcterms:modified xsi:type="dcterms:W3CDTF">2023-10-27T03:40:36Z</dcterms:modified>
</cp:coreProperties>
</file>